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7" r:id="rId3"/>
    <p:sldId id="258" r:id="rId4"/>
    <p:sldId id="259" r:id="rId5"/>
    <p:sldId id="283" r:id="rId6"/>
    <p:sldId id="260" r:id="rId7"/>
    <p:sldId id="262" r:id="rId8"/>
    <p:sldId id="261" r:id="rId9"/>
    <p:sldId id="263" r:id="rId10"/>
    <p:sldId id="264" r:id="rId11"/>
    <p:sldId id="265" r:id="rId12"/>
    <p:sldId id="266" r:id="rId13"/>
    <p:sldId id="267" r:id="rId14"/>
    <p:sldId id="272" r:id="rId15"/>
    <p:sldId id="271" r:id="rId16"/>
    <p:sldId id="269" r:id="rId17"/>
    <p:sldId id="270" r:id="rId18"/>
    <p:sldId id="273" r:id="rId19"/>
    <p:sldId id="284" r:id="rId20"/>
    <p:sldId id="274" r:id="rId21"/>
    <p:sldId id="275" r:id="rId22"/>
    <p:sldId id="276" r:id="rId23"/>
    <p:sldId id="277" r:id="rId24"/>
    <p:sldId id="279"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993" autoAdjust="0"/>
  </p:normalViewPr>
  <p:slideViewPr>
    <p:cSldViewPr>
      <p:cViewPr>
        <p:scale>
          <a:sx n="75" d="100"/>
          <a:sy n="75" d="100"/>
        </p:scale>
        <p:origin x="-1236" y="228"/>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7C59DA-9A4C-41EC-84F6-D36E4FA2C677}" type="datetimeFigureOut">
              <a:rPr lang="ru-RU" smtClean="0"/>
              <a:pPr/>
              <a:t>18.10.2017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E252D8-CF34-47E3-B7B9-BFAAF4F1FE80}" type="slidenum">
              <a:rPr lang="ru-RU" smtClean="0"/>
              <a:pPr/>
              <a:t>‹#›</a:t>
            </a:fld>
            <a:endParaRPr lang="ru-RU"/>
          </a:p>
        </p:txBody>
      </p:sp>
    </p:spTree>
    <p:extLst>
      <p:ext uri="{BB962C8B-B14F-4D97-AF65-F5344CB8AC3E}">
        <p14:creationId xmlns="" xmlns:p14="http://schemas.microsoft.com/office/powerpoint/2010/main" val="2163412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B0E7B-DB8C-44D5-96FD-828E4E377D38}" type="slidenum">
              <a:rPr lang="ru-RU" smtClean="0"/>
              <a:pPr/>
              <a:t>‹#›</a:t>
            </a:fld>
            <a:endParaRPr lang="ru-RU"/>
          </a:p>
        </p:txBody>
      </p:sp>
      <p:sp>
        <p:nvSpPr>
          <p:cNvPr id="7" name="Прямоугольник 6"/>
          <p:cNvSpPr/>
          <p:nvPr userDrawn="1"/>
        </p:nvSpPr>
        <p:spPr>
          <a:xfrm>
            <a:off x="0" y="0"/>
            <a:ext cx="9144000" cy="6858000"/>
          </a:xfrm>
          <a:prstGeom prst="rect">
            <a:avLst/>
          </a:prstGeom>
          <a:gradFill flip="none" rotWithShape="1">
            <a:gsLst>
              <a:gs pos="0">
                <a:schemeClr val="accent2">
                  <a:lumMod val="60000"/>
                  <a:lumOff val="40000"/>
                  <a:alpha val="45000"/>
                </a:schemeClr>
              </a:gs>
              <a:gs pos="100000">
                <a:schemeClr val="tx2">
                  <a:lumMod val="60000"/>
                  <a:lumOff val="40000"/>
                  <a:alpha val="49000"/>
                </a:schemeClr>
              </a:gs>
            </a:gsLst>
            <a:lin ang="54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294" name="Picture 6" descr="http://oboi.cc/uploads/11_05_2013/view/201209/oboik.ru_40011.jpg"/>
          <p:cNvPicPr>
            <a:picLocks noChangeAspect="1" noChangeArrowheads="1"/>
          </p:cNvPicPr>
          <p:nvPr userDrawn="1"/>
        </p:nvPicPr>
        <p:blipFill>
          <a:blip r:embed="rId2">
            <a:lum contrast="-10000"/>
          </a:blip>
          <a:srcRect r="16667"/>
          <a:stretch>
            <a:fillRect/>
          </a:stretch>
        </p:blipFill>
        <p:spPr bwMode="auto">
          <a:xfrm>
            <a:off x="0" y="71414"/>
            <a:ext cx="9144000" cy="6858000"/>
          </a:xfrm>
          <a:prstGeom prst="rect">
            <a:avLst/>
          </a:prstGeom>
          <a:noFill/>
          <a:effectLst>
            <a:softEdge rad="317500"/>
          </a:effectLst>
        </p:spPr>
      </p:pic>
      <p:pic>
        <p:nvPicPr>
          <p:cNvPr id="12298" name="Picture 10" descr="http://www.tv21.ru/img/news/20170804/1-1000x1000_60b35f47d96e.jpg"/>
          <p:cNvPicPr>
            <a:picLocks noChangeAspect="1" noChangeArrowheads="1"/>
          </p:cNvPicPr>
          <p:nvPr userDrawn="1"/>
        </p:nvPicPr>
        <p:blipFill>
          <a:blip r:embed="rId3" cstate="print">
            <a:clrChange>
              <a:clrFrom>
                <a:srgbClr val="FFFFFF"/>
              </a:clrFrom>
              <a:clrTo>
                <a:srgbClr val="FFFFFF">
                  <a:alpha val="0"/>
                </a:srgbClr>
              </a:clrTo>
            </a:clrChange>
            <a:lum bright="10000" contrast="10000"/>
          </a:blip>
          <a:srcRect/>
          <a:stretch>
            <a:fillRect/>
          </a:stretch>
        </p:blipFill>
        <p:spPr bwMode="auto">
          <a:xfrm>
            <a:off x="214282" y="214289"/>
            <a:ext cx="3286148" cy="2200222"/>
          </a:xfrm>
          <a:prstGeom prst="rect">
            <a:avLst/>
          </a:prstGeom>
          <a:noFill/>
          <a:effectLst>
            <a:outerShdw blurRad="50800" dist="38100" dir="16200000" rotWithShape="0">
              <a:prstClr val="black">
                <a:alpha val="40000"/>
              </a:prstClr>
            </a:outerShdw>
          </a:effectLst>
        </p:spPr>
      </p:pic>
      <p:pic>
        <p:nvPicPr>
          <p:cNvPr id="15" name="Picture 12" descr="http://amurskdetsad52.ucoz.ru/2017-2018/0_97ea6_d019d52a_XL.png"/>
          <p:cNvPicPr>
            <a:picLocks noChangeAspect="1" noChangeArrowheads="1"/>
          </p:cNvPicPr>
          <p:nvPr userDrawn="1"/>
        </p:nvPicPr>
        <p:blipFill>
          <a:blip r:embed="rId4" cstate="print"/>
          <a:srcRect/>
          <a:stretch>
            <a:fillRect/>
          </a:stretch>
        </p:blipFill>
        <p:spPr bwMode="auto">
          <a:xfrm>
            <a:off x="6500826" y="4803110"/>
            <a:ext cx="2378900" cy="1819861"/>
          </a:xfrm>
          <a:prstGeom prst="rect">
            <a:avLst/>
          </a:prstGeom>
          <a:noFill/>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56" name="Picture 16" descr="http://designingflicks.com/images/sunny-clipart-8.png"/>
          <p:cNvPicPr>
            <a:picLocks noChangeAspect="1" noChangeArrowheads="1"/>
          </p:cNvPicPr>
          <p:nvPr userDrawn="1"/>
        </p:nvPicPr>
        <p:blipFill>
          <a:blip r:embed="rId2"/>
          <a:srcRect/>
          <a:stretch>
            <a:fillRect/>
          </a:stretch>
        </p:blipFill>
        <p:spPr bwMode="auto">
          <a:xfrm>
            <a:off x="0" y="-452467"/>
            <a:ext cx="1735290" cy="2452707"/>
          </a:xfrm>
          <a:prstGeom prst="rect">
            <a:avLst/>
          </a:prstGeom>
          <a:noFill/>
        </p:spPr>
      </p:pic>
      <p:pic>
        <p:nvPicPr>
          <p:cNvPr id="10250" name="Picture 10" descr="https://whiffindustries.com/wp-content/uploads/2013/09/1-.jpg"/>
          <p:cNvPicPr>
            <a:picLocks noChangeAspect="1" noChangeArrowheads="1"/>
          </p:cNvPicPr>
          <p:nvPr userDrawn="1"/>
        </p:nvPicPr>
        <p:blipFill>
          <a:blip r:embed="rId3">
            <a:clrChange>
              <a:clrFrom>
                <a:srgbClr val="FFFFFE"/>
              </a:clrFrom>
              <a:clrTo>
                <a:srgbClr val="FFFFFE">
                  <a:alpha val="0"/>
                </a:srgbClr>
              </a:clrTo>
            </a:clrChange>
            <a:lum bright="87000" contrast="-91000"/>
          </a:blip>
          <a:srcRect/>
          <a:stretch>
            <a:fillRect/>
          </a:stretch>
        </p:blipFill>
        <p:spPr bwMode="auto">
          <a:xfrm>
            <a:off x="642910" y="1142984"/>
            <a:ext cx="8215370" cy="6263554"/>
          </a:xfrm>
          <a:prstGeom prst="rect">
            <a:avLst/>
          </a:prstGeom>
          <a:noFill/>
        </p:spPr>
      </p:pic>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500034" y="1571612"/>
            <a:ext cx="8229600" cy="4525963"/>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B0E7B-DB8C-44D5-96FD-828E4E377D38}" type="slidenum">
              <a:rPr lang="ru-RU" smtClean="0"/>
              <a:pPr/>
              <a:t>‹#›</a:t>
            </a:fld>
            <a:endParaRPr lang="ru-RU"/>
          </a:p>
        </p:txBody>
      </p:sp>
      <p:pic>
        <p:nvPicPr>
          <p:cNvPr id="10244" name="Picture 4" descr="http://i39.beon.ru/49/60/2276049/99/90431399/zzz692d7129a6af.png"/>
          <p:cNvPicPr>
            <a:picLocks noChangeAspect="1" noChangeArrowheads="1"/>
          </p:cNvPicPr>
          <p:nvPr userDrawn="1"/>
        </p:nvPicPr>
        <p:blipFill>
          <a:blip r:embed="rId4">
            <a:duotone>
              <a:prstClr val="black"/>
              <a:srgbClr val="0070C0">
                <a:tint val="45000"/>
                <a:satMod val="400000"/>
              </a:srgbClr>
            </a:duotone>
            <a:lum bright="20000"/>
          </a:blip>
          <a:srcRect b="8572"/>
          <a:stretch>
            <a:fillRect/>
          </a:stretch>
        </p:blipFill>
        <p:spPr bwMode="auto">
          <a:xfrm>
            <a:off x="7000892" y="5333890"/>
            <a:ext cx="2428860" cy="1524110"/>
          </a:xfrm>
          <a:prstGeom prst="rect">
            <a:avLst/>
          </a:prstGeom>
          <a:noFill/>
        </p:spPr>
      </p:pic>
      <p:sp>
        <p:nvSpPr>
          <p:cNvPr id="10248" name="AutoShape 8" descr="https://whiffindustries.com/wp-content/uploads/2013/09/1-.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54" name="Picture 14" descr="https://www.n-vartovsk.ru/upload/iblock/78f/07be72ac6a2b0d93f133906c1557bcd0.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14282" y="428604"/>
            <a:ext cx="1285884" cy="857256"/>
          </a:xfrm>
          <a:prstGeom prst="rect">
            <a:avLst/>
          </a:prstGeom>
          <a:noFill/>
          <a:effectLst>
            <a:glow rad="63500">
              <a:schemeClr val="accent1">
                <a:satMod val="175000"/>
                <a:alpha val="40000"/>
              </a:schemeClr>
            </a:glow>
          </a:effectLst>
        </p:spPr>
      </p:pic>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A46028-50B4-4C95-8F57-B4540ADD18C2}" type="datetimeFigureOut">
              <a:rPr lang="ru-RU" smtClean="0"/>
              <a:pPr/>
              <a:t>18.10.2017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4B0E7B-DB8C-44D5-96FD-828E4E377D38}"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46028-50B4-4C95-8F57-B4540ADD18C2}" type="datetimeFigureOut">
              <a:rPr lang="ru-RU" smtClean="0"/>
              <a:pPr/>
              <a:t>18.10.2017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B0E7B-DB8C-44D5-96FD-828E4E377D38}" type="slidenum">
              <a:rPr lang="ru-RU" smtClean="0"/>
              <a:pPr/>
              <a:t>‹#›</a:t>
            </a:fld>
            <a:endParaRPr lang="ru-RU"/>
          </a:p>
        </p:txBody>
      </p:sp>
      <p:sp>
        <p:nvSpPr>
          <p:cNvPr id="10" name="Прямоугольник с двумя скругленными противолежащими углами 9"/>
          <p:cNvSpPr/>
          <p:nvPr userDrawn="1"/>
        </p:nvSpPr>
        <p:spPr>
          <a:xfrm>
            <a:off x="0" y="0"/>
            <a:ext cx="9144000" cy="6858000"/>
          </a:xfrm>
          <a:prstGeom prst="round2DiagRect">
            <a:avLst>
              <a:gd name="adj1" fmla="val 0"/>
              <a:gd name="adj2" fmla="val 13929"/>
            </a:avLst>
          </a:prstGeom>
          <a:gradFill flip="none" rotWithShape="1">
            <a:gsLst>
              <a:gs pos="0">
                <a:srgbClr val="FFF200">
                  <a:alpha val="45000"/>
                </a:srgbClr>
              </a:gs>
              <a:gs pos="33000">
                <a:schemeClr val="accent1">
                  <a:lumMod val="20000"/>
                  <a:lumOff val="80000"/>
                  <a:alpha val="29000"/>
                </a:schemeClr>
              </a:gs>
              <a:gs pos="70000">
                <a:schemeClr val="bg1">
                  <a:alpha val="16000"/>
                </a:schemeClr>
              </a:gs>
              <a:gs pos="100000">
                <a:schemeClr val="tx2">
                  <a:lumMod val="60000"/>
                  <a:lumOff val="40000"/>
                  <a:alpha val="85000"/>
                </a:schemeClr>
              </a:gs>
            </a:gsLst>
            <a:lin ang="2700000" scaled="1"/>
            <a:tileRect/>
          </a:gradFill>
          <a:ln w="85725" cmpd="tri">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357430"/>
            <a:ext cx="7772400" cy="1470025"/>
          </a:xfrm>
        </p:spPr>
        <p:txBody>
          <a:bodyPr/>
          <a:lstStyle/>
          <a:p>
            <a:r>
              <a:rPr lang="ru-RU" b="1" i="1" dirty="0" smtClean="0">
                <a:solidFill>
                  <a:srgbClr val="002060"/>
                </a:solidFill>
                <a:latin typeface="Times New Roman" pitchFamily="18" charset="0"/>
                <a:cs typeface="Times New Roman" pitchFamily="18" charset="0"/>
              </a:rPr>
              <a:t>Конкурсное Задание №1</a:t>
            </a:r>
            <a:endParaRPr lang="ru-RU" dirty="0">
              <a:solidFill>
                <a:srgbClr val="002060"/>
              </a:solidFill>
            </a:endParaRPr>
          </a:p>
        </p:txBody>
      </p:sp>
      <p:sp>
        <p:nvSpPr>
          <p:cNvPr id="3" name="Подзаголовок 2"/>
          <p:cNvSpPr>
            <a:spLocks noGrp="1"/>
          </p:cNvSpPr>
          <p:nvPr>
            <p:ph type="subTitle" idx="1"/>
          </p:nvPr>
        </p:nvSpPr>
        <p:spPr>
          <a:xfrm>
            <a:off x="785786" y="3786190"/>
            <a:ext cx="6400800" cy="1000132"/>
          </a:xfrm>
        </p:spPr>
        <p:txBody>
          <a:bodyPr/>
          <a:lstStyle/>
          <a:p>
            <a:r>
              <a:rPr lang="ru-RU" sz="4400" b="1" i="1" dirty="0" smtClean="0">
                <a:solidFill>
                  <a:srgbClr val="002060"/>
                </a:solidFill>
                <a:latin typeface="Times New Roman" pitchFamily="18" charset="0"/>
                <a:cs typeface="Times New Roman" pitchFamily="18" charset="0"/>
              </a:rPr>
              <a:t>Семейное подспорье</a:t>
            </a:r>
          </a:p>
          <a:p>
            <a:endParaRPr lang="ru-RU" dirty="0"/>
          </a:p>
        </p:txBody>
      </p:sp>
      <p:sp>
        <p:nvSpPr>
          <p:cNvPr id="4" name="TextBox 3"/>
          <p:cNvSpPr txBox="1"/>
          <p:nvPr/>
        </p:nvSpPr>
        <p:spPr>
          <a:xfrm>
            <a:off x="3286116" y="857232"/>
            <a:ext cx="5429288" cy="1323439"/>
          </a:xfrm>
          <a:prstGeom prst="rect">
            <a:avLst/>
          </a:prstGeom>
          <a:noFill/>
        </p:spPr>
        <p:txBody>
          <a:bodyPr wrap="square" rtlCol="0">
            <a:spAutoFit/>
          </a:bodyPr>
          <a:lstStyle/>
          <a:p>
            <a:pPr algn="ctr"/>
            <a:r>
              <a:rPr lang="ru-RU" sz="1600" b="1" i="1" dirty="0" smtClean="0">
                <a:solidFill>
                  <a:srgbClr val="002060"/>
                </a:solidFill>
                <a:latin typeface="Times New Roman" pitchFamily="18" charset="0"/>
                <a:cs typeface="Times New Roman" pitchFamily="18" charset="0"/>
              </a:rPr>
              <a:t>Фонд поддержки детей, находящихся в трудной жизненной ситуации</a:t>
            </a:r>
          </a:p>
          <a:p>
            <a:pPr algn="ctr"/>
            <a:r>
              <a:rPr lang="ru-RU" sz="1600" b="1" i="1" dirty="0" smtClean="0">
                <a:solidFill>
                  <a:srgbClr val="002060"/>
                </a:solidFill>
                <a:latin typeface="Times New Roman" pitchFamily="18" charset="0"/>
                <a:cs typeface="Times New Roman" pitchFamily="18" charset="0"/>
              </a:rPr>
              <a:t>Департамент по социальной политике </a:t>
            </a:r>
          </a:p>
          <a:p>
            <a:pPr algn="ctr"/>
            <a:r>
              <a:rPr lang="ru-RU" sz="1600" b="1" i="1" dirty="0" smtClean="0">
                <a:solidFill>
                  <a:srgbClr val="002060"/>
                </a:solidFill>
                <a:latin typeface="Times New Roman" pitchFamily="18" charset="0"/>
                <a:cs typeface="Times New Roman" pitchFamily="18" charset="0"/>
              </a:rPr>
              <a:t>Администрации городского округа Саранск</a:t>
            </a:r>
          </a:p>
          <a:p>
            <a:pPr algn="ctr"/>
            <a:r>
              <a:rPr lang="ru-RU" sz="1600" b="1" i="1" dirty="0" smtClean="0">
                <a:solidFill>
                  <a:srgbClr val="002060"/>
                </a:solidFill>
                <a:latin typeface="Times New Roman" pitchFamily="18" charset="0"/>
                <a:cs typeface="Times New Roman" pitchFamily="18" charset="0"/>
              </a:rPr>
              <a:t>МУ «Информационно-методический центр»</a:t>
            </a:r>
            <a:endParaRPr lang="ru-RU" sz="1600" b="1" i="1" dirty="0">
              <a:solidFill>
                <a:srgbClr val="00206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Консультативные центры 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285720" y="1571612"/>
            <a:ext cx="3786214" cy="4929222"/>
          </a:xfrm>
        </p:spPr>
        <p:txBody>
          <a:bodyPr>
            <a:normAutofit fontScale="85000" lnSpcReduction="10000"/>
          </a:bodyPr>
          <a:lstStyle/>
          <a:p>
            <a:pPr marL="0" algn="just">
              <a:spcBef>
                <a:spcPts val="0"/>
              </a:spcBef>
              <a:buNone/>
            </a:pPr>
            <a:r>
              <a:rPr lang="ru-RU" sz="2100" i="1" dirty="0" smtClean="0">
                <a:latin typeface="Times New Roman" pitchFamily="18" charset="0"/>
                <a:cs typeface="Times New Roman" pitchFamily="18" charset="0"/>
              </a:rPr>
              <a:t>Семейный клуб «Бодрячок» направлен на педагогическое просвещение родителей (законных представителей) по формированию культуры </a:t>
            </a:r>
            <a:r>
              <a:rPr lang="ru-RU" sz="2100" i="1" dirty="0" err="1" smtClean="0">
                <a:latin typeface="Times New Roman" pitchFamily="18" charset="0"/>
                <a:cs typeface="Times New Roman" pitchFamily="18" charset="0"/>
              </a:rPr>
              <a:t>здоровьесбережению</a:t>
            </a:r>
            <a:r>
              <a:rPr lang="ru-RU" sz="2100" i="1" dirty="0" smtClean="0">
                <a:latin typeface="Times New Roman" pitchFamily="18" charset="0"/>
                <a:cs typeface="Times New Roman" pitchFamily="18" charset="0"/>
              </a:rPr>
              <a:t> у детей дошкольного возраста.</a:t>
            </a:r>
          </a:p>
          <a:p>
            <a:pPr marL="0" algn="just">
              <a:spcBef>
                <a:spcPts val="0"/>
              </a:spcBef>
              <a:buNone/>
            </a:pPr>
            <a:r>
              <a:rPr lang="ru-RU" sz="2100" i="1" dirty="0" smtClean="0">
                <a:latin typeface="Times New Roman" pitchFamily="18" charset="0"/>
                <a:cs typeface="Times New Roman" pitchFamily="18" charset="0"/>
              </a:rPr>
              <a:t>Цель клуба – повышение компетентности родителей и построение эффективного взаимодействия с семьями воспитанников в целях полноценного развития каждого ребёнка. </a:t>
            </a:r>
          </a:p>
          <a:p>
            <a:pPr marL="0" algn="just">
              <a:spcBef>
                <a:spcPts val="0"/>
              </a:spcBef>
              <a:buNone/>
            </a:pPr>
            <a:r>
              <a:rPr lang="ru-RU" sz="2100" i="1" dirty="0" smtClean="0">
                <a:latin typeface="Times New Roman" pitchFamily="18" charset="0"/>
                <a:cs typeface="Times New Roman" pitchFamily="18" charset="0"/>
              </a:rPr>
              <a:t>В рамках Месячника по здоровому образу жизни (январь 2017 г.)  с целью повышения социальной активности и ответственности за жизнь и здоровье детей были проведены родительские собрания «Здоровая семья – будущее России».</a:t>
            </a:r>
          </a:p>
          <a:p>
            <a:pPr marL="72000">
              <a:buNone/>
            </a:pPr>
            <a:endParaRPr lang="ru-RU" dirty="0"/>
          </a:p>
        </p:txBody>
      </p:sp>
      <p:pic>
        <p:nvPicPr>
          <p:cNvPr id="2050" name="Picture 2" descr="E:\Конкурс Семья и город растем вместе\Детский сад\6\Работа с родителями\DSC03703.JPG"/>
          <p:cNvPicPr>
            <a:picLocks noChangeAspect="1" noChangeArrowheads="1"/>
          </p:cNvPicPr>
          <p:nvPr/>
        </p:nvPicPr>
        <p:blipFill>
          <a:blip r:embed="rId2" cstate="print"/>
          <a:srcRect/>
          <a:stretch>
            <a:fillRect/>
          </a:stretch>
        </p:blipFill>
        <p:spPr bwMode="auto">
          <a:xfrm>
            <a:off x="6643702" y="3143248"/>
            <a:ext cx="2190476" cy="1643074"/>
          </a:xfrm>
          <a:prstGeom prst="rect">
            <a:avLst/>
          </a:prstGeom>
          <a:noFill/>
        </p:spPr>
      </p:pic>
      <p:pic>
        <p:nvPicPr>
          <p:cNvPr id="2051" name="Picture 3" descr="E:\Конкурс Семья и город растем вместе\Детский сад\6\Работа с родителями\пасха.jpg"/>
          <p:cNvPicPr>
            <a:picLocks noChangeAspect="1" noChangeArrowheads="1"/>
          </p:cNvPicPr>
          <p:nvPr/>
        </p:nvPicPr>
        <p:blipFill>
          <a:blip r:embed="rId3" cstate="print"/>
          <a:srcRect/>
          <a:stretch>
            <a:fillRect/>
          </a:stretch>
        </p:blipFill>
        <p:spPr bwMode="auto">
          <a:xfrm>
            <a:off x="4143372" y="3214686"/>
            <a:ext cx="2095515" cy="1571636"/>
          </a:xfrm>
          <a:prstGeom prst="rect">
            <a:avLst/>
          </a:prstGeom>
          <a:noFill/>
        </p:spPr>
      </p:pic>
      <p:pic>
        <p:nvPicPr>
          <p:cNvPr id="2052" name="Picture 4" descr="E:\Конкурс Семья и город растем вместе\Детский сад\6\Работа с родителями\DSC03690.JPG"/>
          <p:cNvPicPr>
            <a:picLocks noChangeAspect="1" noChangeArrowheads="1"/>
          </p:cNvPicPr>
          <p:nvPr/>
        </p:nvPicPr>
        <p:blipFill>
          <a:blip r:embed="rId4" cstate="print"/>
          <a:srcRect/>
          <a:stretch>
            <a:fillRect/>
          </a:stretch>
        </p:blipFill>
        <p:spPr bwMode="auto">
          <a:xfrm>
            <a:off x="6643702" y="1285860"/>
            <a:ext cx="2286016" cy="1714738"/>
          </a:xfrm>
          <a:prstGeom prst="rect">
            <a:avLst/>
          </a:prstGeom>
          <a:noFill/>
        </p:spPr>
      </p:pic>
      <p:pic>
        <p:nvPicPr>
          <p:cNvPr id="2053" name="Picture 5" descr="E:\Конкурс Семья и город растем вместе\Детский сад\6\Работа с родителями\Рождество 1..jpg"/>
          <p:cNvPicPr>
            <a:picLocks noChangeAspect="1" noChangeArrowheads="1"/>
          </p:cNvPicPr>
          <p:nvPr/>
        </p:nvPicPr>
        <p:blipFill>
          <a:blip r:embed="rId5" cstate="print"/>
          <a:srcRect/>
          <a:stretch>
            <a:fillRect/>
          </a:stretch>
        </p:blipFill>
        <p:spPr bwMode="auto">
          <a:xfrm>
            <a:off x="4143372" y="1285860"/>
            <a:ext cx="2357454" cy="1768091"/>
          </a:xfrm>
          <a:prstGeom prst="rect">
            <a:avLst/>
          </a:prstGeom>
          <a:noFill/>
        </p:spPr>
      </p:pic>
      <p:pic>
        <p:nvPicPr>
          <p:cNvPr id="2054" name="Picture 6" descr="E:\Конкурс Семья и город растем вместе\Детский сад\6\Работа с родителями\DSC03699.JPG"/>
          <p:cNvPicPr>
            <a:picLocks noChangeAspect="1" noChangeArrowheads="1"/>
          </p:cNvPicPr>
          <p:nvPr/>
        </p:nvPicPr>
        <p:blipFill>
          <a:blip r:embed="rId6" cstate="print"/>
          <a:srcRect/>
          <a:stretch>
            <a:fillRect/>
          </a:stretch>
        </p:blipFill>
        <p:spPr bwMode="auto">
          <a:xfrm>
            <a:off x="4429124" y="4929198"/>
            <a:ext cx="2261915" cy="169666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Консультативные центры 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3571900" cy="4525963"/>
          </a:xfrm>
        </p:spPr>
        <p:txBody>
          <a:bodyPr>
            <a:normAutofit/>
          </a:bodyPr>
          <a:lstStyle/>
          <a:p>
            <a:pPr marL="72000" algn="just">
              <a:buNone/>
            </a:pPr>
            <a:endParaRPr lang="ru-RU" sz="1800" i="1" dirty="0" smtClean="0">
              <a:latin typeface="Times New Roman" pitchFamily="18" charset="0"/>
              <a:cs typeface="Times New Roman" pitchFamily="18" charset="0"/>
            </a:endParaRPr>
          </a:p>
          <a:p>
            <a:pPr marL="72000" algn="just">
              <a:buNone/>
            </a:pPr>
            <a:r>
              <a:rPr lang="ru-RU" sz="1800" i="1" dirty="0" smtClean="0">
                <a:latin typeface="Times New Roman" pitchFamily="18" charset="0"/>
                <a:cs typeface="Times New Roman" pitchFamily="18" charset="0"/>
              </a:rPr>
              <a:t>В мае 2017 года проведен городской фестиваль – конкурс детского творчества «Планета детства», который проходил в рамках Конкурса городов России «Семья и город – растем вместе». В фестивале приняли участие детские вокальные и танцевальные коллективы из 39 муниципальных дошкольных организаций. По итогам конкурса были определены победители и призеры фестиваля.</a:t>
            </a:r>
          </a:p>
          <a:p>
            <a:pPr marL="72000">
              <a:buNone/>
            </a:pPr>
            <a:endParaRPr lang="ru-RU" sz="1800" dirty="0"/>
          </a:p>
        </p:txBody>
      </p:sp>
      <p:pic>
        <p:nvPicPr>
          <p:cNvPr id="1026" name="Picture 2" descr="C:\Users\Юзер\Downloads\DSC_013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01305" y="4167336"/>
            <a:ext cx="1627579" cy="244787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Юзер\Downloads\DSC_014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1484784"/>
            <a:ext cx="3816424" cy="253745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Консультативные центры 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3786214" cy="4525963"/>
          </a:xfrm>
        </p:spPr>
        <p:txBody>
          <a:bodyPr>
            <a:normAutofit fontScale="85000" lnSpcReduction="20000"/>
          </a:bodyPr>
          <a:lstStyle/>
          <a:p>
            <a:pPr marL="0" algn="just">
              <a:spcBef>
                <a:spcPts val="0"/>
              </a:spcBef>
              <a:buNone/>
            </a:pPr>
            <a:r>
              <a:rPr lang="ru-RU" sz="2100" i="1" dirty="0" smtClean="0">
                <a:latin typeface="Times New Roman" pitchFamily="18" charset="0"/>
                <a:cs typeface="Times New Roman" pitchFamily="18" charset="0"/>
              </a:rPr>
              <a:t>В мероприятии «Здоровая династия» приняли участие 6 дошкольных организаций (№№ 20, 65, 66, 79, 89, 119). По результатам были определены победители:</a:t>
            </a:r>
          </a:p>
          <a:p>
            <a:pPr marL="0" algn="just">
              <a:spcBef>
                <a:spcPts val="0"/>
              </a:spcBef>
              <a:buNone/>
            </a:pPr>
            <a:r>
              <a:rPr lang="ru-RU" sz="2100" i="1" dirty="0" smtClean="0">
                <a:latin typeface="Times New Roman" pitchFamily="18" charset="0"/>
                <a:cs typeface="Times New Roman" pitchFamily="18" charset="0"/>
              </a:rPr>
              <a:t>– </a:t>
            </a:r>
            <a:r>
              <a:rPr lang="en-US" sz="2100" i="1" dirty="0" smtClean="0">
                <a:latin typeface="Times New Roman" pitchFamily="18" charset="0"/>
                <a:cs typeface="Times New Roman" pitchFamily="18" charset="0"/>
              </a:rPr>
              <a:t>I </a:t>
            </a:r>
            <a:r>
              <a:rPr lang="ru-RU" sz="2100" i="1" dirty="0" smtClean="0">
                <a:latin typeface="Times New Roman" pitchFamily="18" charset="0"/>
                <a:cs typeface="Times New Roman" pitchFamily="18" charset="0"/>
              </a:rPr>
              <a:t>место – МДОУ «Детский сад №20 комбинированного вида» (семья Лобановых);</a:t>
            </a:r>
          </a:p>
          <a:p>
            <a:pPr marL="0" algn="just">
              <a:spcBef>
                <a:spcPts val="0"/>
              </a:spcBef>
              <a:buNone/>
            </a:pPr>
            <a:r>
              <a:rPr lang="ru-RU" sz="2100" i="1" dirty="0" smtClean="0">
                <a:latin typeface="Times New Roman" pitchFamily="18" charset="0"/>
                <a:cs typeface="Times New Roman" pitchFamily="18" charset="0"/>
              </a:rPr>
              <a:t>– </a:t>
            </a:r>
            <a:r>
              <a:rPr lang="en-US" sz="2100" i="1" dirty="0" smtClean="0">
                <a:latin typeface="Times New Roman" pitchFamily="18" charset="0"/>
                <a:cs typeface="Times New Roman" pitchFamily="18" charset="0"/>
              </a:rPr>
              <a:t>II</a:t>
            </a:r>
            <a:r>
              <a:rPr lang="ru-RU" sz="2100" i="1" dirty="0" smtClean="0">
                <a:latin typeface="Times New Roman" pitchFamily="18" charset="0"/>
                <a:cs typeface="Times New Roman" pitchFamily="18" charset="0"/>
              </a:rPr>
              <a:t> место – МАДОУ «Детский сад №89 комбинированного вида» (семья </a:t>
            </a:r>
            <a:r>
              <a:rPr lang="ru-RU" sz="2100" i="1" dirty="0" err="1" smtClean="0">
                <a:latin typeface="Times New Roman" pitchFamily="18" charset="0"/>
                <a:cs typeface="Times New Roman" pitchFamily="18" charset="0"/>
              </a:rPr>
              <a:t>Сюбаевых</a:t>
            </a:r>
            <a:r>
              <a:rPr lang="ru-RU" sz="2100" i="1" dirty="0" smtClean="0">
                <a:latin typeface="Times New Roman" pitchFamily="18" charset="0"/>
                <a:cs typeface="Times New Roman" pitchFamily="18" charset="0"/>
              </a:rPr>
              <a:t>);</a:t>
            </a:r>
          </a:p>
          <a:p>
            <a:pPr marL="0" algn="just">
              <a:spcBef>
                <a:spcPts val="0"/>
              </a:spcBef>
              <a:buNone/>
            </a:pPr>
            <a:r>
              <a:rPr lang="ru-RU" sz="2100" i="1" dirty="0" smtClean="0">
                <a:latin typeface="Times New Roman" pitchFamily="18" charset="0"/>
                <a:cs typeface="Times New Roman" pitchFamily="18" charset="0"/>
              </a:rPr>
              <a:t>–  </a:t>
            </a:r>
            <a:r>
              <a:rPr lang="en-US" sz="2100" i="1" dirty="0" smtClean="0">
                <a:latin typeface="Times New Roman" pitchFamily="18" charset="0"/>
                <a:cs typeface="Times New Roman" pitchFamily="18" charset="0"/>
              </a:rPr>
              <a:t>III</a:t>
            </a:r>
            <a:r>
              <a:rPr lang="ru-RU" sz="2100" i="1" dirty="0" smtClean="0">
                <a:latin typeface="Times New Roman" pitchFamily="18" charset="0"/>
                <a:cs typeface="Times New Roman" pitchFamily="18" charset="0"/>
              </a:rPr>
              <a:t> место – МАОУ «Прогимназия №119» (семья </a:t>
            </a:r>
            <a:r>
              <a:rPr lang="ru-RU" sz="2100" i="1" dirty="0" err="1" smtClean="0">
                <a:latin typeface="Times New Roman" pitchFamily="18" charset="0"/>
                <a:cs typeface="Times New Roman" pitchFamily="18" charset="0"/>
              </a:rPr>
              <a:t>Адрияновых</a:t>
            </a:r>
            <a:r>
              <a:rPr lang="ru-RU" sz="2100" i="1" dirty="0" smtClean="0">
                <a:latin typeface="Times New Roman" pitchFamily="18" charset="0"/>
                <a:cs typeface="Times New Roman" pitchFamily="18" charset="0"/>
              </a:rPr>
              <a:t>).</a:t>
            </a:r>
          </a:p>
          <a:p>
            <a:pPr marL="0" algn="just">
              <a:spcBef>
                <a:spcPts val="0"/>
              </a:spcBef>
              <a:buNone/>
            </a:pPr>
            <a:r>
              <a:rPr lang="ru-RU" sz="2100" i="1" dirty="0" smtClean="0">
                <a:latin typeface="Times New Roman" pitchFamily="18" charset="0"/>
                <a:cs typeface="Times New Roman" pitchFamily="18" charset="0"/>
              </a:rPr>
              <a:t>В июле 2017 г. было проведено мероприятие «ГТО всей семьей», в котором приняли участие 15 семей воспитанников из 9 детских садов (№№ 7, 13, 14, 20, 44, 76, 85, 89, 127). </a:t>
            </a:r>
          </a:p>
          <a:p>
            <a:pPr marL="72000">
              <a:buNone/>
            </a:pPr>
            <a:endParaRPr lang="ru-RU" i="1" dirty="0"/>
          </a:p>
        </p:txBody>
      </p:sp>
      <p:pic>
        <p:nvPicPr>
          <p:cNvPr id="2051" name="Picture 3" descr="C:\Users\671D~1\AppData\Local\Temp\Rar$DIa0.564\DSC_45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6" y="3717032"/>
            <a:ext cx="2948570" cy="18415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671D~1\AppData\Local\Temp\Rar$DIa0.840\Верим в будущее!.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33096" y="2146472"/>
            <a:ext cx="1512780" cy="25212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671D~1\AppData\Local\Temp\Rar$DIa0.793\uBYr7a5hGL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56937" y="1667945"/>
            <a:ext cx="2746721" cy="154503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«Клуб успешных мам»</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6160198" cy="5097748"/>
          </a:xfrm>
        </p:spPr>
        <p:txBody>
          <a:bodyPr anchor="t">
            <a:noAutofit/>
          </a:bodyPr>
          <a:lstStyle/>
          <a:p>
            <a:pPr marL="0" algn="just">
              <a:spcBef>
                <a:spcPts val="0"/>
              </a:spcBef>
              <a:buNone/>
            </a:pPr>
            <a:r>
              <a:rPr lang="ru-RU" sz="1800" i="1" dirty="0" smtClean="0">
                <a:latin typeface="Times New Roman" pitchFamily="18" charset="0"/>
                <a:cs typeface="Times New Roman" pitchFamily="18" charset="0"/>
              </a:rPr>
              <a:t>Для повышения конкурентоспособности женщин на рынке труда, а также для усиления их социальной защищенности посредством повышения профессионального мастерства постоянно проводятся заседания </a:t>
            </a:r>
            <a:r>
              <a:rPr lang="ru-RU" sz="1800" b="1" i="1" dirty="0" smtClean="0">
                <a:latin typeface="Times New Roman" pitchFamily="18" charset="0"/>
                <a:cs typeface="Times New Roman" pitchFamily="18" charset="0"/>
              </a:rPr>
              <a:t>Клуба успешных мам</a:t>
            </a:r>
            <a:r>
              <a:rPr lang="ru-RU" sz="1800" i="1" dirty="0" smtClean="0">
                <a:latin typeface="Times New Roman" pitchFamily="18" charset="0"/>
                <a:cs typeface="Times New Roman" pitchFamily="18" charset="0"/>
              </a:rPr>
              <a:t>. Примером работы «Клуба успешных мам» являются занятия, где особое внимание уделяется вопросам построения профессиональной карьеры и решение проблем, возникающих у женщин на пути в достижении успеха. Стать участником Клуба может любая женщина, находящаяся в декретном отпуске и решившая построить карьеру. </a:t>
            </a:r>
          </a:p>
          <a:p>
            <a:pPr marL="0" algn="just">
              <a:spcBef>
                <a:spcPts val="0"/>
              </a:spcBef>
              <a:buNone/>
            </a:pPr>
            <a:r>
              <a:rPr lang="ru-RU" sz="1800" i="1" dirty="0" smtClean="0">
                <a:latin typeface="Times New Roman" pitchFamily="18" charset="0"/>
                <a:cs typeface="Times New Roman" pitchFamily="18" charset="0"/>
              </a:rPr>
              <a:t>В акции «Я горжусь своей мамой» с начала текущего года приняли участие около 250 женщин, прошли курсы повышения квалификации 45 мам, которые успешно вернулись к трудовой деятельности после декретного отпуска. Популярными среди женщин являются курсы, обучающие программы «1С: Бухгалтерия», бухгалтерский учет, кадровое делопроизводство и др. </a:t>
            </a:r>
          </a:p>
          <a:p>
            <a:pPr marL="0" algn="just">
              <a:spcBef>
                <a:spcPts val="0"/>
              </a:spcBef>
              <a:buNone/>
            </a:pPr>
            <a:endParaRPr lang="ru-RU" sz="1800" i="1" dirty="0">
              <a:latin typeface="Times New Roman" pitchFamily="18" charset="0"/>
              <a:cs typeface="Times New Roman" pitchFamily="18" charset="0"/>
            </a:endParaRPr>
          </a:p>
        </p:txBody>
      </p:sp>
      <p:pic>
        <p:nvPicPr>
          <p:cNvPr id="3074" name="Picture 2" descr="C:\Users\Юзер\Desktop\1073b002d412fd878218b28417905bf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48263" y="3535489"/>
            <a:ext cx="2086203" cy="1564653"/>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Юзер\Desktop\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02218" y="1628800"/>
            <a:ext cx="2232248" cy="167418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«Совет отцов»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428737"/>
            <a:ext cx="4857784" cy="5262979"/>
          </a:xfrm>
        </p:spPr>
        <p:txBody>
          <a:bodyPr wrap="square" lIns="0" tIns="0" rIns="0" bIns="0">
            <a:spAutoFit/>
          </a:bodyPr>
          <a:lstStyle/>
          <a:p>
            <a:pPr marL="0" indent="0" algn="just" defTabSz="0">
              <a:spcBef>
                <a:spcPts val="0"/>
              </a:spcBef>
              <a:buNone/>
              <a:tabLst>
                <a:tab pos="0" algn="l"/>
              </a:tabLst>
            </a:pPr>
            <a:r>
              <a:rPr lang="ru-RU" sz="1800" b="1" i="1" kern="0" dirty="0" smtClean="0">
                <a:latin typeface="Times New Roman" panose="02020603050405020304" pitchFamily="18" charset="0"/>
                <a:cs typeface="Times New Roman" panose="02020603050405020304" pitchFamily="18" charset="0"/>
              </a:rPr>
              <a:t>Цель:</a:t>
            </a:r>
          </a:p>
          <a:p>
            <a:pPr marL="0" indent="0" algn="just" defTabSz="0">
              <a:spcBef>
                <a:spcPts val="0"/>
              </a:spcBef>
              <a:buNone/>
              <a:tabLst>
                <a:tab pos="0" algn="l"/>
              </a:tabLst>
            </a:pPr>
            <a:r>
              <a:rPr lang="ru-RU" sz="1800" i="1" kern="0" dirty="0" smtClean="0">
                <a:latin typeface="Times New Roman" panose="02020603050405020304" pitchFamily="18" charset="0"/>
                <a:cs typeface="Times New Roman" panose="02020603050405020304" pitchFamily="18" charset="0"/>
              </a:rPr>
              <a:t>- оказания помощи в воспитании подрастающего поколения, сохранения и развития традиций и участия в управлении школой;</a:t>
            </a:r>
          </a:p>
          <a:p>
            <a:pPr marL="0" indent="0" algn="just" defTabSz="0">
              <a:spcBef>
                <a:spcPts val="0"/>
              </a:spcBef>
              <a:buNone/>
              <a:tabLst>
                <a:tab pos="0" algn="l"/>
              </a:tabLst>
            </a:pPr>
            <a:r>
              <a:rPr lang="ru-RU" sz="1800" i="1" kern="0" dirty="0" smtClean="0">
                <a:latin typeface="Times New Roman" panose="02020603050405020304" pitchFamily="18" charset="0"/>
                <a:cs typeface="Times New Roman" panose="02020603050405020304" pitchFamily="18" charset="0"/>
              </a:rPr>
              <a:t>- профилактики правонарушений детей и подростков;</a:t>
            </a:r>
          </a:p>
          <a:p>
            <a:pPr marL="0" indent="0" algn="just" defTabSz="0">
              <a:spcBef>
                <a:spcPts val="0"/>
              </a:spcBef>
              <a:buNone/>
              <a:tabLst>
                <a:tab pos="0" algn="l"/>
              </a:tabLst>
            </a:pPr>
            <a:r>
              <a:rPr lang="ru-RU" sz="1800" i="1" kern="0" dirty="0" smtClean="0">
                <a:latin typeface="Times New Roman" panose="02020603050405020304" pitchFamily="18" charset="0"/>
                <a:cs typeface="Times New Roman" panose="02020603050405020304" pitchFamily="18" charset="0"/>
              </a:rPr>
              <a:t>- профилактической работы с неблагополучными семьями учащихся школы.</a:t>
            </a:r>
          </a:p>
          <a:p>
            <a:pPr marL="0" indent="0" algn="just" defTabSz="0">
              <a:spcBef>
                <a:spcPts val="0"/>
              </a:spcBef>
              <a:buNone/>
              <a:tabLst>
                <a:tab pos="0" algn="l"/>
              </a:tabLst>
            </a:pPr>
            <a:r>
              <a:rPr lang="ru-RU" sz="1800" b="1" i="1" kern="0" dirty="0" smtClean="0">
                <a:latin typeface="Times New Roman" panose="02020603050405020304" pitchFamily="18" charset="0"/>
                <a:cs typeface="Times New Roman" panose="02020603050405020304" pitchFamily="18" charset="0"/>
              </a:rPr>
              <a:t>Функции совета</a:t>
            </a:r>
            <a:endParaRPr lang="ru-RU" sz="1800" i="1" kern="0" dirty="0" smtClean="0">
              <a:latin typeface="Times New Roman" panose="02020603050405020304" pitchFamily="18" charset="0"/>
              <a:cs typeface="Times New Roman" panose="02020603050405020304" pitchFamily="18" charset="0"/>
            </a:endParaRPr>
          </a:p>
          <a:p>
            <a:pPr marL="0" indent="0" algn="just" defTabSz="0">
              <a:spcBef>
                <a:spcPts val="0"/>
              </a:spcBef>
              <a:buNone/>
              <a:tabLst>
                <a:tab pos="0" algn="l"/>
              </a:tabLst>
            </a:pPr>
            <a:r>
              <a:rPr lang="ru-RU" sz="1800" i="1" kern="0" dirty="0" smtClean="0">
                <a:latin typeface="Times New Roman" panose="02020603050405020304" pitchFamily="18" charset="0"/>
                <a:cs typeface="Times New Roman" panose="02020603050405020304" pitchFamily="18" charset="0"/>
              </a:rPr>
              <a:t>Поддержание и развитие школьных традиций.</a:t>
            </a:r>
          </a:p>
          <a:p>
            <a:pPr marL="0" indent="0" algn="just" defTabSz="0">
              <a:spcBef>
                <a:spcPts val="0"/>
              </a:spcBef>
              <a:buNone/>
              <a:tabLst>
                <a:tab pos="0" algn="l"/>
              </a:tabLst>
            </a:pPr>
            <a:r>
              <a:rPr lang="ru-RU" sz="1800" i="1" kern="0" dirty="0" smtClean="0">
                <a:latin typeface="Times New Roman" panose="02020603050405020304" pitchFamily="18" charset="0"/>
                <a:cs typeface="Times New Roman" panose="02020603050405020304" pitchFamily="18" charset="0"/>
              </a:rPr>
              <a:t>Помощь в организации и проведении различных общешкольных мероприятий.</a:t>
            </a:r>
          </a:p>
          <a:p>
            <a:pPr marL="0" indent="0" algn="just" defTabSz="0">
              <a:spcBef>
                <a:spcPts val="0"/>
              </a:spcBef>
              <a:buNone/>
              <a:tabLst>
                <a:tab pos="0" algn="l"/>
              </a:tabLst>
            </a:pPr>
            <a:r>
              <a:rPr lang="ru-RU" sz="1800" i="1" kern="0" dirty="0" smtClean="0">
                <a:latin typeface="Times New Roman" panose="02020603050405020304" pitchFamily="18" charset="0"/>
                <a:cs typeface="Times New Roman" panose="02020603050405020304" pitchFamily="18" charset="0"/>
              </a:rPr>
              <a:t>Содействие в организации и работе по профилактике правонарушений в работе педагогического лектория для родителей.</a:t>
            </a:r>
          </a:p>
          <a:p>
            <a:pPr marL="0" indent="0" algn="just" defTabSz="0">
              <a:spcBef>
                <a:spcPts val="0"/>
              </a:spcBef>
              <a:buNone/>
              <a:tabLst>
                <a:tab pos="0" algn="l"/>
              </a:tabLst>
            </a:pPr>
            <a:r>
              <a:rPr lang="ru-RU" sz="1800" i="1" kern="0" dirty="0" smtClean="0">
                <a:latin typeface="Times New Roman" panose="02020603050405020304" pitchFamily="18" charset="0"/>
                <a:cs typeface="Times New Roman" panose="02020603050405020304" pitchFamily="18" charset="0"/>
              </a:rPr>
              <a:t>Совет отцов проводит свои заседания по мере необходимости, не реже одного раза в четверть, согласно плану работы.</a:t>
            </a:r>
            <a:endParaRPr lang="ru-RU" sz="1800" kern="0" dirty="0"/>
          </a:p>
        </p:txBody>
      </p:sp>
      <p:pic>
        <p:nvPicPr>
          <p:cNvPr id="1026" name="Picture 2" descr="C:\Users\Admin\Desktop\psi1.png"/>
          <p:cNvPicPr>
            <a:picLocks noChangeAspect="1" noChangeArrowheads="1"/>
          </p:cNvPicPr>
          <p:nvPr/>
        </p:nvPicPr>
        <p:blipFill>
          <a:blip r:embed="rId2" cstate="print"/>
          <a:srcRect/>
          <a:stretch>
            <a:fillRect/>
          </a:stretch>
        </p:blipFill>
        <p:spPr bwMode="auto">
          <a:xfrm>
            <a:off x="5572132" y="1928802"/>
            <a:ext cx="3407192" cy="301465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«Совет отцов»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643050"/>
            <a:ext cx="5152086" cy="4525963"/>
          </a:xfrm>
        </p:spPr>
        <p:txBody>
          <a:bodyPr>
            <a:noAutofit/>
          </a:bodyPr>
          <a:lstStyle/>
          <a:p>
            <a:pPr marL="0" indent="0" algn="ctr">
              <a:buNone/>
            </a:pPr>
            <a:r>
              <a:rPr lang="ru-RU" sz="1800" b="1" i="1" dirty="0" smtClean="0">
                <a:latin typeface="Times New Roman" panose="02020603050405020304" pitchFamily="18" charset="0"/>
                <a:cs typeface="Times New Roman" panose="02020603050405020304" pitchFamily="18" charset="0"/>
              </a:rPr>
              <a:t>Конференция</a:t>
            </a:r>
            <a:endParaRPr lang="ru-RU" sz="1800" i="1" dirty="0" smtClean="0">
              <a:latin typeface="Times New Roman" panose="02020603050405020304" pitchFamily="18" charset="0"/>
              <a:cs typeface="Times New Roman" panose="02020603050405020304" pitchFamily="18" charset="0"/>
            </a:endParaRPr>
          </a:p>
          <a:p>
            <a:pPr marL="0" indent="0" algn="r">
              <a:buNone/>
            </a:pPr>
            <a:r>
              <a:rPr lang="ru-RU" sz="1800" b="1" i="1" dirty="0" smtClean="0">
                <a:latin typeface="Times New Roman" panose="02020603050405020304" pitchFamily="18" charset="0"/>
                <a:cs typeface="Times New Roman" panose="02020603050405020304" pitchFamily="18" charset="0"/>
              </a:rPr>
              <a:t>Дитятко </a:t>
            </a:r>
            <a:r>
              <a:rPr lang="ru-RU" sz="1800" b="1" i="1" dirty="0" smtClean="0">
                <a:latin typeface="Times New Roman" panose="02020603050405020304" pitchFamily="18" charset="0"/>
                <a:cs typeface="Times New Roman" panose="02020603050405020304" pitchFamily="18" charset="0"/>
              </a:rPr>
              <a:t>- что тесто: как замесил, так и выросло. (русская пословица) </a:t>
            </a:r>
          </a:p>
          <a:p>
            <a:pPr algn="r">
              <a:buNone/>
            </a:pPr>
            <a:r>
              <a:rPr lang="ru-RU" sz="1800" b="1" i="1" dirty="0" smtClean="0">
                <a:latin typeface="Times New Roman" panose="02020603050405020304" pitchFamily="18" charset="0"/>
                <a:cs typeface="Times New Roman" panose="02020603050405020304" pitchFamily="18" charset="0"/>
              </a:rPr>
              <a:t>Каково дерево, таков и клин, каков батька, таков и сын.</a:t>
            </a:r>
          </a:p>
          <a:p>
            <a:pPr marL="0" indent="0">
              <a:buNone/>
            </a:pPr>
            <a:endParaRPr lang="ru-RU" sz="800" i="1" dirty="0" smtClean="0">
              <a:latin typeface="Times New Roman" panose="02020603050405020304" pitchFamily="18" charset="0"/>
              <a:cs typeface="Times New Roman" panose="02020603050405020304" pitchFamily="18" charset="0"/>
            </a:endParaRPr>
          </a:p>
          <a:p>
            <a:pPr marL="0" indent="0" algn="just">
              <a:buNone/>
            </a:pPr>
            <a:r>
              <a:rPr lang="ru-RU" sz="1800" i="1" dirty="0" smtClean="0">
                <a:latin typeface="Times New Roman" panose="02020603050405020304" pitchFamily="18" charset="0"/>
                <a:cs typeface="Times New Roman" panose="02020603050405020304" pitchFamily="18" charset="0"/>
              </a:rPr>
              <a:t>Цель </a:t>
            </a:r>
            <a:r>
              <a:rPr lang="ru-RU" sz="1800" i="1" dirty="0" smtClean="0">
                <a:latin typeface="Times New Roman" panose="02020603050405020304" pitchFamily="18" charset="0"/>
                <a:cs typeface="Times New Roman" panose="02020603050405020304" pitchFamily="18" charset="0"/>
              </a:rPr>
              <a:t>конференции - призвать </a:t>
            </a:r>
            <a:r>
              <a:rPr lang="ru-RU" sz="1800" i="1" dirty="0" smtClean="0">
                <a:latin typeface="Times New Roman" panose="02020603050405020304" pitchFamily="18" charset="0"/>
                <a:cs typeface="Times New Roman" panose="02020603050405020304" pitchFamily="18" charset="0"/>
              </a:rPr>
              <a:t>отцов, </a:t>
            </a:r>
            <a:r>
              <a:rPr lang="ru-RU" sz="1800" i="1" dirty="0" smtClean="0">
                <a:latin typeface="Times New Roman" panose="02020603050405020304" pitchFamily="18" charset="0"/>
                <a:cs typeface="Times New Roman" panose="02020603050405020304" pitchFamily="18" charset="0"/>
              </a:rPr>
              <a:t>задуматься о своих отношениях с детьми. Возможно, кто-то из </a:t>
            </a:r>
            <a:r>
              <a:rPr lang="ru-RU" sz="1800" i="1" dirty="0" smtClean="0">
                <a:latin typeface="Times New Roman" panose="02020603050405020304" pitchFamily="18" charset="0"/>
                <a:cs typeface="Times New Roman" panose="02020603050405020304" pitchFamily="18" charset="0"/>
              </a:rPr>
              <a:t>понимает</a:t>
            </a:r>
            <a:r>
              <a:rPr lang="ru-RU" sz="1800" i="1" dirty="0" smtClean="0">
                <a:latin typeface="Times New Roman" panose="02020603050405020304" pitchFamily="18" charset="0"/>
                <a:cs typeface="Times New Roman" panose="02020603050405020304" pitchFamily="18" charset="0"/>
              </a:rPr>
              <a:t>, как далек он от своего ребенка и как необходима ему ваша любовь, близость, понимание, уверенность в том, что вы всегда рядом и что поддержите его и в радости и в горе, убежденность в том, что всегда можно рассчитывать на вашу помощь и в любой момент можно опереться на ваше плечо…</a:t>
            </a:r>
          </a:p>
          <a:p>
            <a:pPr marL="72000">
              <a:buNone/>
            </a:pPr>
            <a:endParaRPr lang="ru-RU" sz="1800" i="1" dirty="0">
              <a:latin typeface="Times New Roman" panose="02020603050405020304" pitchFamily="18" charset="0"/>
              <a:cs typeface="Times New Roman" panose="02020603050405020304" pitchFamily="18" charset="0"/>
            </a:endParaRPr>
          </a:p>
        </p:txBody>
      </p:sp>
      <p:pic>
        <p:nvPicPr>
          <p:cNvPr id="2050" name="Picture 2" descr="thumb_normal_s2[1]"/>
          <p:cNvPicPr>
            <a:picLocks noChangeAspect="1" noChangeArrowheads="1"/>
          </p:cNvPicPr>
          <p:nvPr/>
        </p:nvPicPr>
        <p:blipFill>
          <a:blip r:embed="rId2">
            <a:clrChange>
              <a:clrFrom>
                <a:srgbClr val="59B5DE"/>
              </a:clrFrom>
              <a:clrTo>
                <a:srgbClr val="59B5DE">
                  <a:alpha val="0"/>
                </a:srgbClr>
              </a:clrTo>
            </a:clrChange>
          </a:blip>
          <a:srcRect/>
          <a:stretch>
            <a:fillRect/>
          </a:stretch>
        </p:blipFill>
        <p:spPr bwMode="auto">
          <a:xfrm>
            <a:off x="5929322" y="1571612"/>
            <a:ext cx="2705865" cy="270510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«Совет отцов»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428736"/>
            <a:ext cx="5786478" cy="5429264"/>
          </a:xfrm>
        </p:spPr>
        <p:txBody>
          <a:bodyPr>
            <a:normAutofit fontScale="25000" lnSpcReduction="20000"/>
          </a:bodyPr>
          <a:lstStyle/>
          <a:p>
            <a:pPr marL="0" indent="0" algn="just">
              <a:buNone/>
            </a:pPr>
            <a:r>
              <a:rPr lang="ru-RU" sz="7200" i="1" dirty="0">
                <a:latin typeface="Times New Roman" panose="02020603050405020304" pitchFamily="18" charset="0"/>
                <a:cs typeface="Times New Roman" panose="02020603050405020304" pitchFamily="18" charset="0"/>
              </a:rPr>
              <a:t>Традиционно главным институтом воспитания является семья. </a:t>
            </a:r>
            <a:r>
              <a:rPr lang="ru-RU" sz="7200" i="1" dirty="0" smtClean="0">
                <a:latin typeface="Times New Roman" panose="02020603050405020304" pitchFamily="18" charset="0"/>
                <a:cs typeface="Times New Roman" panose="02020603050405020304" pitchFamily="18" charset="0"/>
              </a:rPr>
              <a:t>В </a:t>
            </a:r>
            <a:r>
              <a:rPr lang="ru-RU" sz="7200" i="1" dirty="0">
                <a:latin typeface="Times New Roman" panose="02020603050405020304" pitchFamily="18" charset="0"/>
                <a:cs typeface="Times New Roman" panose="02020603050405020304" pitchFamily="18" charset="0"/>
              </a:rPr>
              <a:t>ней закладываются основы личности ребенка, и к поступлению в школу он уже более чем наполовину сформировался как личность</a:t>
            </a:r>
          </a:p>
          <a:p>
            <a:pPr marL="0" indent="0" algn="just">
              <a:buNone/>
            </a:pPr>
            <a:r>
              <a:rPr lang="ru-RU" sz="7200" i="1" dirty="0">
                <a:latin typeface="Times New Roman" panose="02020603050405020304" pitchFamily="18" charset="0"/>
                <a:cs typeface="Times New Roman" panose="02020603050405020304" pitchFamily="18" charset="0"/>
              </a:rPr>
              <a:t>Семья может выступать в качестве как положительного, так и отрицательного фактора воспитания. Положительное воздействие на личность ребенка состоит в том, что никто, кроме самых близких для него в семье людей – матери, отца, бабушки, дедушки, брата, сестры, не относится к ребенку лучше, не любит его так и не заботится столько о нем. И вместе с тем никакой другой социальный институт не может потенциально нанести столько вреда в воспитании детей, сколько может сделать семья. </a:t>
            </a:r>
          </a:p>
          <a:p>
            <a:pPr marL="0" indent="0" algn="just">
              <a:buNone/>
            </a:pPr>
            <a:r>
              <a:rPr lang="ru-RU" sz="7200" i="1" dirty="0">
                <a:latin typeface="Times New Roman" panose="02020603050405020304" pitchFamily="18" charset="0"/>
                <a:cs typeface="Times New Roman" panose="02020603050405020304" pitchFamily="18" charset="0"/>
              </a:rPr>
              <a:t>Семья – это особого рода коллектив, играющий в воспитании основную, долговременную и важнейшую роль.</a:t>
            </a:r>
          </a:p>
          <a:p>
            <a:pPr marL="0" indent="0" algn="just">
              <a:buNone/>
            </a:pPr>
            <a:r>
              <a:rPr lang="ru-RU" sz="7200" i="1" dirty="0">
                <a:latin typeface="Times New Roman" panose="02020603050405020304" pitchFamily="18" charset="0"/>
                <a:cs typeface="Times New Roman" panose="02020603050405020304" pitchFamily="18" charset="0"/>
              </a:rPr>
              <a:t>Отец – это фундамент, основа, на которую семья опирается. Если мама это больше творческая и хозяйственная сторона, то отец – образ активной жизни, которому могут подражать дети.</a:t>
            </a:r>
          </a:p>
          <a:p>
            <a:pPr marL="72000">
              <a:buNone/>
            </a:pPr>
            <a:endParaRPr lang="ru-RU" dirty="0"/>
          </a:p>
        </p:txBody>
      </p:sp>
      <p:pic>
        <p:nvPicPr>
          <p:cNvPr id="3074" name="Picture 2" descr="C:\Users\Admin\Desktop\7179948_s.jpg"/>
          <p:cNvPicPr>
            <a:picLocks noChangeAspect="1" noChangeArrowheads="1"/>
          </p:cNvPicPr>
          <p:nvPr/>
        </p:nvPicPr>
        <p:blipFill>
          <a:blip r:embed="rId2"/>
          <a:srcRect/>
          <a:stretch>
            <a:fillRect/>
          </a:stretch>
        </p:blipFill>
        <p:spPr bwMode="auto">
          <a:xfrm>
            <a:off x="6286512" y="1928802"/>
            <a:ext cx="2715644" cy="191452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«Совет отцов»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714488"/>
            <a:ext cx="4214842" cy="4429155"/>
          </a:xfrm>
        </p:spPr>
        <p:txBody>
          <a:bodyPr>
            <a:noAutofit/>
          </a:bodyPr>
          <a:lstStyle/>
          <a:p>
            <a:pPr marL="0" indent="0" algn="just">
              <a:buNone/>
            </a:pPr>
            <a:r>
              <a:rPr lang="ru-RU" sz="1800" i="1" dirty="0" smtClean="0">
                <a:latin typeface="Times New Roman" panose="02020603050405020304" pitchFamily="18" charset="0"/>
                <a:cs typeface="Times New Roman" panose="02020603050405020304" pitchFamily="18" charset="0"/>
              </a:rPr>
              <a:t>Конкурс рисунков «Моя семья» (лучшие работы представлены на школьную выставку);  конкурс мини-сочинения</a:t>
            </a:r>
          </a:p>
          <a:p>
            <a:pPr marL="0" indent="0" algn="just">
              <a:buNone/>
            </a:pPr>
            <a:r>
              <a:rPr lang="ru-RU" sz="1800" i="1" dirty="0" smtClean="0">
                <a:latin typeface="Times New Roman" panose="02020603050405020304" pitchFamily="18" charset="0"/>
                <a:cs typeface="Times New Roman" panose="02020603050405020304" pitchFamily="18" charset="0"/>
              </a:rPr>
              <a:t>«Мой папа самый лучший» (1 – 5 </a:t>
            </a:r>
            <a:r>
              <a:rPr lang="ru-RU" sz="1800" i="1" dirty="0" err="1" smtClean="0">
                <a:latin typeface="Times New Roman" panose="02020603050405020304" pitchFamily="18" charset="0"/>
                <a:cs typeface="Times New Roman" panose="02020603050405020304" pitchFamily="18" charset="0"/>
              </a:rPr>
              <a:t>кл</a:t>
            </a:r>
            <a:r>
              <a:rPr lang="ru-RU" sz="1800" i="1" dirty="0" smtClean="0">
                <a:latin typeface="Times New Roman" panose="02020603050405020304" pitchFamily="18" charset="0"/>
                <a:cs typeface="Times New Roman" panose="02020603050405020304" pitchFamily="18" charset="0"/>
              </a:rPr>
              <a:t>.),</a:t>
            </a:r>
          </a:p>
          <a:p>
            <a:pPr marL="0" indent="0" algn="just">
              <a:buNone/>
            </a:pPr>
            <a:r>
              <a:rPr lang="ru-RU" sz="1800" i="1" dirty="0" smtClean="0">
                <a:latin typeface="Times New Roman" panose="02020603050405020304" pitchFamily="18" charset="0"/>
                <a:cs typeface="Times New Roman" panose="02020603050405020304" pitchFamily="18" charset="0"/>
              </a:rPr>
              <a:t>«Я хочу быть похожим на своего отца» (6 – 11 </a:t>
            </a:r>
            <a:r>
              <a:rPr lang="ru-RU" sz="1800" i="1" dirty="0" err="1" smtClean="0">
                <a:latin typeface="Times New Roman" panose="02020603050405020304" pitchFamily="18" charset="0"/>
                <a:cs typeface="Times New Roman" panose="02020603050405020304" pitchFamily="18" charset="0"/>
              </a:rPr>
              <a:t>кл</a:t>
            </a:r>
            <a:r>
              <a:rPr lang="ru-RU" sz="1800" i="1" dirty="0" smtClean="0">
                <a:latin typeface="Times New Roman" panose="02020603050405020304" pitchFamily="18" charset="0"/>
                <a:cs typeface="Times New Roman" panose="02020603050405020304" pitchFamily="18" charset="0"/>
              </a:rPr>
              <a:t>.);</a:t>
            </a:r>
          </a:p>
          <a:p>
            <a:pPr marL="0" indent="0" algn="just">
              <a:buNone/>
            </a:pPr>
            <a:r>
              <a:rPr lang="ru-RU" sz="1800" i="1" dirty="0" smtClean="0">
                <a:latin typeface="Times New Roman" panose="02020603050405020304" pitchFamily="18" charset="0"/>
                <a:cs typeface="Times New Roman" panose="02020603050405020304" pitchFamily="18" charset="0"/>
              </a:rPr>
              <a:t>Презентацию на тему «Папа может всё, что угодно» (подготовить слайды для школьной конференции); провели анкетирование, тестирование «Отец семейства».</a:t>
            </a:r>
          </a:p>
          <a:p>
            <a:pPr marL="0" indent="0" algn="just">
              <a:buNone/>
            </a:pPr>
            <a:r>
              <a:rPr lang="ru-RU" sz="1800" i="1" dirty="0" smtClean="0">
                <a:latin typeface="Times New Roman" panose="02020603050405020304" pitchFamily="18" charset="0"/>
                <a:cs typeface="Times New Roman" panose="02020603050405020304" pitchFamily="18" charset="0"/>
              </a:rPr>
              <a:t>Дети выразили свою искреннюю любовь к родителям, восхищение тем, как вы работаете по дому или на предприятии.</a:t>
            </a:r>
          </a:p>
          <a:p>
            <a:pPr marL="0" indent="0">
              <a:buNone/>
            </a:pPr>
            <a:endParaRPr lang="ru-RU" sz="1800" dirty="0">
              <a:latin typeface="Times New Roman" panose="02020603050405020304" pitchFamily="18" charset="0"/>
              <a:cs typeface="Times New Roman" panose="02020603050405020304" pitchFamily="18" charset="0"/>
            </a:endParaRPr>
          </a:p>
        </p:txBody>
      </p:sp>
      <p:pic>
        <p:nvPicPr>
          <p:cNvPr id="4101" name="Picture 5" descr="E:\Конкурс Семья и город растем вместе\Конкурсное задание 1\P1010513 — копия.JPG"/>
          <p:cNvPicPr>
            <a:picLocks noChangeAspect="1" noChangeArrowheads="1"/>
          </p:cNvPicPr>
          <p:nvPr/>
        </p:nvPicPr>
        <p:blipFill>
          <a:blip r:embed="rId2"/>
          <a:srcRect/>
          <a:stretch>
            <a:fillRect/>
          </a:stretch>
        </p:blipFill>
        <p:spPr bwMode="auto">
          <a:xfrm>
            <a:off x="5072066" y="2428868"/>
            <a:ext cx="3649650" cy="273751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«Совет отцов»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571612"/>
            <a:ext cx="5572164" cy="5286388"/>
          </a:xfrm>
        </p:spPr>
        <p:txBody>
          <a:bodyPr>
            <a:noAutofit/>
          </a:bodyPr>
          <a:lstStyle/>
          <a:p>
            <a:pPr marL="0" indent="0" algn="just">
              <a:buNone/>
            </a:pPr>
            <a:r>
              <a:rPr lang="ru-RU" sz="1600" i="1" dirty="0" smtClean="0">
                <a:latin typeface="Times New Roman" panose="02020603050405020304" pitchFamily="18" charset="0"/>
                <a:cs typeface="Times New Roman" panose="02020603050405020304" pitchFamily="18" charset="0"/>
              </a:rPr>
              <a:t>Образ настоящего отца сопровождает ребёнка всю жизнь. И даже если по трагическим обстоятельствам семья лишилась кормильца, отец продолжает воспитывать своих детей доброй памятью, делами, которые остались после него. «Прошло уже шесть лет со дня его смерти, - пишет ученик 10 класса. -  Но для меня он остаётся авторитетом. И мне хочется быть похожим на него. Мой папа был добрым, отзывчивым, честным, трудолюбивым. Я его помню и люблю».</a:t>
            </a:r>
          </a:p>
          <a:p>
            <a:pPr marL="0" indent="0" algn="just">
              <a:buNone/>
            </a:pPr>
            <a:r>
              <a:rPr lang="ru-RU" sz="1600" i="1" dirty="0" smtClean="0">
                <a:latin typeface="Times New Roman" panose="02020603050405020304" pitchFamily="18" charset="0"/>
                <a:cs typeface="Times New Roman" panose="02020603050405020304" pitchFamily="18" charset="0"/>
              </a:rPr>
              <a:t>Подростки отмечают, что папа заражает всех позитивным настроением, благодаря чувству юмора улаживает семейные ссоры, никогда не теряется в трудной ситуации. «Ни на какого другого я его не променяю». «Как бы ни складывалась моя судьба, папа всегда будет радоваться моему счастью и болеть моей болью».</a:t>
            </a:r>
          </a:p>
          <a:p>
            <a:pPr marL="0" indent="0" algn="just">
              <a:buNone/>
            </a:pPr>
            <a:r>
              <a:rPr lang="ru-RU" sz="1600" i="1" dirty="0" smtClean="0">
                <a:latin typeface="Times New Roman" panose="02020603050405020304" pitchFamily="18" charset="0"/>
                <a:cs typeface="Times New Roman" panose="02020603050405020304" pitchFamily="18" charset="0"/>
              </a:rPr>
              <a:t>В психологии есть такое понятие- </a:t>
            </a:r>
            <a:r>
              <a:rPr lang="ru-RU" sz="1600" b="1" i="1" dirty="0" smtClean="0">
                <a:latin typeface="Times New Roman" panose="02020603050405020304" pitchFamily="18" charset="0"/>
                <a:cs typeface="Times New Roman" panose="02020603050405020304" pitchFamily="18" charset="0"/>
              </a:rPr>
              <a:t>идентификация</a:t>
            </a:r>
            <a:r>
              <a:rPr lang="ru-RU" sz="1600" i="1" dirty="0" smtClean="0">
                <a:latin typeface="Times New Roman" panose="02020603050405020304" pitchFamily="18" charset="0"/>
                <a:cs typeface="Times New Roman" panose="02020603050405020304" pitchFamily="18" charset="0"/>
              </a:rPr>
              <a:t>, то есть восприятие себя подобным другому. Иными словами, с кого бы ребенок хотел брать пример, кому бы хотел подражать- отцу или матери. </a:t>
            </a:r>
          </a:p>
          <a:p>
            <a:pPr marL="72000">
              <a:buNone/>
            </a:pPr>
            <a:endParaRPr lang="ru-RU" sz="1800" dirty="0">
              <a:latin typeface="Times New Roman" panose="02020603050405020304" pitchFamily="18" charset="0"/>
              <a:cs typeface="Times New Roman" panose="02020603050405020304" pitchFamily="18" charset="0"/>
            </a:endParaRPr>
          </a:p>
        </p:txBody>
      </p:sp>
      <p:pic>
        <p:nvPicPr>
          <p:cNvPr id="7170" name="Picture 2" descr="C:\Users\Admin\Desktop\psi1.png"/>
          <p:cNvPicPr>
            <a:picLocks noChangeAspect="1" noChangeArrowheads="1"/>
          </p:cNvPicPr>
          <p:nvPr/>
        </p:nvPicPr>
        <p:blipFill>
          <a:blip r:embed="rId2" cstate="print"/>
          <a:srcRect/>
          <a:stretch>
            <a:fillRect/>
          </a:stretch>
        </p:blipFill>
        <p:spPr bwMode="auto">
          <a:xfrm>
            <a:off x="6000760" y="2071678"/>
            <a:ext cx="2956612" cy="26159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«Совет отцов»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5643602" cy="4953732"/>
          </a:xfrm>
        </p:spPr>
        <p:txBody>
          <a:bodyPr>
            <a:normAutofit fontScale="25000" lnSpcReduction="20000"/>
          </a:bodyPr>
          <a:lstStyle/>
          <a:p>
            <a:pPr marL="0" indent="0" algn="just">
              <a:buNone/>
            </a:pPr>
            <a:r>
              <a:rPr lang="ru-RU" sz="6400" i="1" dirty="0" smtClean="0">
                <a:latin typeface="Times New Roman" panose="02020603050405020304" pitchFamily="18" charset="0"/>
                <a:cs typeface="Times New Roman" panose="02020603050405020304" pitchFamily="18" charset="0"/>
              </a:rPr>
              <a:t>Успешность </a:t>
            </a:r>
            <a:r>
              <a:rPr lang="ru-RU" sz="6400" i="1" dirty="0" smtClean="0">
                <a:latin typeface="Times New Roman" panose="02020603050405020304" pitchFamily="18" charset="0"/>
                <a:cs typeface="Times New Roman" panose="02020603050405020304" pitchFamily="18" charset="0"/>
              </a:rPr>
              <a:t>идентификации в основном зависит от авторитетности родителя того же пола в воспитании детей, то есть опять же от воспитания, от поведения родителей в собственной семье. Есть отцы, которые ведут себя на работе очень решительно и властно, а в семье проявляют женоподобное поведение, полностью подчиняясь жене. Ребенок чувствует это, улавливает двусмысленность поведения отца и не хочет ему подражать, то есть может нарушиться идентификация со своим полом. </a:t>
            </a:r>
          </a:p>
          <a:p>
            <a:pPr marL="0" indent="0" algn="just">
              <a:buNone/>
            </a:pPr>
            <a:r>
              <a:rPr lang="ru-RU" sz="6400" i="1" dirty="0" smtClean="0">
                <a:latin typeface="Times New Roman" panose="02020603050405020304" pitchFamily="18" charset="0"/>
                <a:cs typeface="Times New Roman" panose="02020603050405020304" pitchFamily="18" charset="0"/>
              </a:rPr>
              <a:t>Опрос старшеклассниц, молодых женщин и зрелых матерей позволил сформулировать своеобразный «нравственный кодекс» настоящего отца: ответственность, чувства долга, физическая и нравственная сила, смелость и мужественность, верность, надежность, великодушие. Нравственная позиция отца определяет его позицию и как воспитателя. Она отличается от материнской. Если по своей природе женщина- существо более эмоциональное, одухотворенное, то и в педагогической деятельности она, в основном, руководствуется чувствами. Мужчина же, как человек рациональный, деловой и серьезный, как правило, и в семейное воспитание вносит акцент разумного. А значит, он четче и реалистичнее осознает цель воспитания и рационально выстраивает его стратегию и тактику, мотивированно, а не чувственно избирая для этого необходимые средства, методы и приемы. </a:t>
            </a:r>
          </a:p>
          <a:p>
            <a:pPr marL="72000">
              <a:buNone/>
            </a:pPr>
            <a:endParaRPr lang="ru-RU" dirty="0"/>
          </a:p>
        </p:txBody>
      </p:sp>
      <p:pic>
        <p:nvPicPr>
          <p:cNvPr id="6146" name="Picture 2" descr="E:\Конкурс Семья и город растем вместе\Конкурсное задание 1\Рогачев Е.А..JPG"/>
          <p:cNvPicPr>
            <a:picLocks noChangeAspect="1" noChangeArrowheads="1"/>
          </p:cNvPicPr>
          <p:nvPr/>
        </p:nvPicPr>
        <p:blipFill>
          <a:blip r:embed="rId2" cstate="print"/>
          <a:srcRect/>
          <a:stretch>
            <a:fillRect/>
          </a:stretch>
        </p:blipFill>
        <p:spPr bwMode="auto">
          <a:xfrm>
            <a:off x="6286512" y="2714620"/>
            <a:ext cx="2644933" cy="1984373"/>
          </a:xfrm>
          <a:prstGeom prst="rect">
            <a:avLst/>
          </a:prstGeom>
          <a:noFill/>
        </p:spPr>
      </p:pic>
    </p:spTree>
    <p:extLst>
      <p:ext uri="{BB962C8B-B14F-4D97-AF65-F5344CB8AC3E}">
        <p14:creationId xmlns="" xmlns:p14="http://schemas.microsoft.com/office/powerpoint/2010/main" val="442928849"/>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214422"/>
          </a:xfrm>
        </p:spPr>
        <p:txBody>
          <a:bodyPr anchor="t">
            <a:noAutofit/>
          </a:bodyPr>
          <a:lstStyle/>
          <a:p>
            <a:r>
              <a:rPr lang="ru-RU" sz="2800" b="1" i="1" dirty="0" smtClean="0">
                <a:latin typeface="Times New Roman" pitchFamily="18" charset="0"/>
                <a:cs typeface="Times New Roman" pitchFamily="18" charset="0"/>
              </a:rPr>
              <a:t>Общественный совет  Администрации городского округа Саранск</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571612"/>
            <a:ext cx="5286412" cy="4643469"/>
          </a:xfrm>
        </p:spPr>
        <p:txBody>
          <a:bodyPr>
            <a:normAutofit lnSpcReduction="10000"/>
          </a:bodyPr>
          <a:lstStyle/>
          <a:p>
            <a:pPr marL="0" algn="just">
              <a:spcBef>
                <a:spcPts val="0"/>
              </a:spcBef>
              <a:buNone/>
            </a:pPr>
            <a:r>
              <a:rPr lang="ru-RU" sz="1800" i="1" dirty="0" smtClean="0">
                <a:latin typeface="Times New Roman" pitchFamily="18" charset="0"/>
                <a:cs typeface="Times New Roman" pitchFamily="18" charset="0"/>
              </a:rPr>
              <a:t>Общественный совет является постоянно действующим совещательным органом.</a:t>
            </a:r>
          </a:p>
          <a:p>
            <a:pPr marL="0" algn="just">
              <a:spcBef>
                <a:spcPts val="0"/>
              </a:spcBef>
              <a:buNone/>
            </a:pPr>
            <a:r>
              <a:rPr lang="ru-RU" sz="1800" i="1" dirty="0" smtClean="0">
                <a:latin typeface="Times New Roman" pitchFamily="18" charset="0"/>
                <a:cs typeface="Times New Roman" pitchFamily="18" charset="0"/>
              </a:rPr>
              <a:t>Целью общественного совета является:</a:t>
            </a:r>
          </a:p>
          <a:p>
            <a:pPr marL="0" algn="just">
              <a:spcBef>
                <a:spcPts val="0"/>
              </a:spcBef>
            </a:pPr>
            <a:r>
              <a:rPr lang="ru-RU" sz="1800" i="1" dirty="0" smtClean="0">
                <a:latin typeface="Times New Roman" pitchFamily="18" charset="0"/>
                <a:cs typeface="Times New Roman" pitchFamily="18" charset="0"/>
              </a:rPr>
              <a:t>повышения качества работы муниципальных учреждений и организаций городского округа Саранск, оказывающих социальные услуги в сфере образования, культуры, физической культуры, спорта</a:t>
            </a:r>
          </a:p>
          <a:p>
            <a:pPr marL="0" algn="just">
              <a:spcBef>
                <a:spcPts val="0"/>
              </a:spcBef>
            </a:pPr>
            <a:r>
              <a:rPr lang="ru-RU" sz="1800" i="1" dirty="0" smtClean="0">
                <a:latin typeface="Times New Roman" pitchFamily="18" charset="0"/>
                <a:cs typeface="Times New Roman" pitchFamily="18" charset="0"/>
              </a:rPr>
              <a:t>повышения открытости и доступности информации о деятельности Администрация городского округа Саранск и организаций, оказывающих социальные услуги;</a:t>
            </a:r>
          </a:p>
          <a:p>
            <a:pPr marL="0" algn="just">
              <a:spcBef>
                <a:spcPts val="0"/>
              </a:spcBef>
            </a:pPr>
            <a:r>
              <a:rPr lang="ru-RU" sz="1800" i="1" dirty="0" smtClean="0">
                <a:latin typeface="Times New Roman" pitchFamily="18" charset="0"/>
                <a:cs typeface="Times New Roman" pitchFamily="18" charset="0"/>
              </a:rPr>
              <a:t>обеспечения взаимодействия Администрация городского округа Саранск с общественными организациями, иными некоммерческими организациями, экспертами по вопросам повышения качества работы организаций.</a:t>
            </a:r>
          </a:p>
          <a:p>
            <a:pPr marL="0" algn="just">
              <a:spcBef>
                <a:spcPts val="0"/>
              </a:spcBef>
              <a:buNone/>
            </a:pPr>
            <a:endParaRPr lang="ru-RU" sz="1800" dirty="0"/>
          </a:p>
        </p:txBody>
      </p:sp>
      <p:pic>
        <p:nvPicPr>
          <p:cNvPr id="4098" name="Picture 2" descr="C:\Users\Admin\Desktop\(11).jpg"/>
          <p:cNvPicPr>
            <a:picLocks noChangeAspect="1" noChangeArrowheads="1"/>
          </p:cNvPicPr>
          <p:nvPr/>
        </p:nvPicPr>
        <p:blipFill>
          <a:blip r:embed="rId2"/>
          <a:srcRect/>
          <a:stretch>
            <a:fillRect/>
          </a:stretch>
        </p:blipFill>
        <p:spPr bwMode="auto">
          <a:xfrm>
            <a:off x="5929322" y="2214554"/>
            <a:ext cx="2928958" cy="237374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«Совет отцов»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0" y="1928802"/>
            <a:ext cx="5214942" cy="4168773"/>
          </a:xfrm>
        </p:spPr>
        <p:txBody>
          <a:bodyPr>
            <a:normAutofit fontScale="92500" lnSpcReduction="20000"/>
          </a:bodyPr>
          <a:lstStyle/>
          <a:p>
            <a:pPr marL="0" indent="0" algn="just">
              <a:buNone/>
            </a:pPr>
            <a:r>
              <a:rPr lang="ru-RU" sz="1500" i="1" dirty="0" smtClean="0">
                <a:latin typeface="Times New Roman" panose="02020603050405020304" pitchFamily="18" charset="0"/>
                <a:cs typeface="Times New Roman" panose="02020603050405020304" pitchFamily="18" charset="0"/>
              </a:rPr>
              <a:t>Знакомство с опытом деятельности по повышению роли отцовства в городском округе Саранск, что в Мордовии накоплен достаточно большой и полезный опыт. Комитетом по молодежной политике и муниципальными органами по делам молодежи в рамках реализации подпрограммы «Укрепление института молодой семьи» осуществляется работа по популяризации движения молодых семей в городах и районах округа, организуется летний семейный отдых, осуществляется работа по подготовке кадров для работы с молодыми семьями. </a:t>
            </a:r>
          </a:p>
          <a:p>
            <a:pPr marL="0" indent="0" algn="just">
              <a:buNone/>
            </a:pPr>
            <a:r>
              <a:rPr lang="ru-RU" sz="1500" i="1" dirty="0" smtClean="0">
                <a:latin typeface="Times New Roman" panose="02020603050405020304" pitchFamily="18" charset="0"/>
                <a:cs typeface="Times New Roman" panose="02020603050405020304" pitchFamily="18" charset="0"/>
              </a:rPr>
              <a:t>По результатам работы конференции ее участники вносят следующие конкретные предложения: </a:t>
            </a:r>
          </a:p>
          <a:p>
            <a:pPr marL="0" lvl="0" indent="0" algn="just">
              <a:buNone/>
            </a:pPr>
            <a:r>
              <a:rPr lang="ru-RU" sz="1500" i="1" dirty="0" smtClean="0">
                <a:latin typeface="Times New Roman" panose="02020603050405020304" pitchFamily="18" charset="0"/>
                <a:cs typeface="Times New Roman" panose="02020603050405020304" pitchFamily="18" charset="0"/>
              </a:rPr>
              <a:t>Вовлекать отцов в активную воспитательную работу.</a:t>
            </a:r>
          </a:p>
          <a:p>
            <a:pPr marL="0" lvl="0" indent="0" algn="just">
              <a:buNone/>
            </a:pPr>
            <a:r>
              <a:rPr lang="ru-RU" sz="1500" i="1" dirty="0" smtClean="0">
                <a:latin typeface="Times New Roman" panose="02020603050405020304" pitchFamily="18" charset="0"/>
                <a:cs typeface="Times New Roman" panose="02020603050405020304" pitchFamily="18" charset="0"/>
              </a:rPr>
              <a:t>Активизировать работу по педагогическому и психологическому просвещению и обучению родителей. </a:t>
            </a:r>
          </a:p>
          <a:p>
            <a:pPr marL="0" lvl="0" indent="0" algn="just">
              <a:buNone/>
            </a:pPr>
            <a:r>
              <a:rPr lang="ru-RU" sz="1500" i="1" dirty="0" smtClean="0">
                <a:latin typeface="Times New Roman" panose="02020603050405020304" pitchFamily="18" charset="0"/>
                <a:cs typeface="Times New Roman" panose="02020603050405020304" pitchFamily="18" charset="0"/>
              </a:rPr>
              <a:t>Организовывать и проводить больше мероприятий досуговой направленности для всей семьи («Мама, папа, я – спортивная семья», «Конкурс пап», «Мой дедушка самый лучший»).</a:t>
            </a:r>
          </a:p>
          <a:p>
            <a:pPr marL="0" lvl="0" indent="0" algn="just">
              <a:buNone/>
            </a:pPr>
            <a:r>
              <a:rPr lang="ru-RU" sz="1500" i="1" dirty="0" smtClean="0">
                <a:latin typeface="Times New Roman" panose="02020603050405020304" pitchFamily="18" charset="0"/>
                <a:cs typeface="Times New Roman" panose="02020603050405020304" pitchFamily="18" charset="0"/>
              </a:rPr>
              <a:t>Классным руководителям рекомендовать: ввести в практику так называемый «час отца» или «день отца».</a:t>
            </a:r>
          </a:p>
          <a:p>
            <a:pPr marL="0" indent="0" algn="just">
              <a:buNone/>
            </a:pPr>
            <a:r>
              <a:rPr lang="ru-RU" sz="1500" i="1" dirty="0" err="1" smtClean="0">
                <a:latin typeface="Times New Roman" panose="02020603050405020304" pitchFamily="18" charset="0"/>
                <a:cs typeface="Times New Roman" panose="02020603050405020304" pitchFamily="18" charset="0"/>
              </a:rPr>
              <a:t>Н.Пирогов</a:t>
            </a:r>
            <a:r>
              <a:rPr lang="ru-RU" sz="1500" i="1" dirty="0" smtClean="0">
                <a:latin typeface="Times New Roman" panose="02020603050405020304" pitchFamily="18" charset="0"/>
                <a:cs typeface="Times New Roman" panose="02020603050405020304" pitchFamily="18" charset="0"/>
              </a:rPr>
              <a:t>: «Чтобы судить о ребенке справедливо и верно, нам нужно не переносить его из его сферы в нашу, а самим переселяться в его духовный мир».</a:t>
            </a:r>
          </a:p>
          <a:p>
            <a:pPr marL="72000" algn="just">
              <a:buNone/>
            </a:pPr>
            <a:endParaRPr lang="ru-RU" sz="1400" i="1" dirty="0"/>
          </a:p>
        </p:txBody>
      </p:sp>
      <p:pic>
        <p:nvPicPr>
          <p:cNvPr id="5122" name="Picture 2" descr="E:\Конкурс Семья и город растем вместе\Конкурсное задание 1\БЕКРЕНЕВ.JPG"/>
          <p:cNvPicPr>
            <a:picLocks noChangeAspect="1" noChangeArrowheads="1"/>
          </p:cNvPicPr>
          <p:nvPr/>
        </p:nvPicPr>
        <p:blipFill>
          <a:blip r:embed="rId2"/>
          <a:srcRect/>
          <a:stretch>
            <a:fillRect/>
          </a:stretch>
        </p:blipFill>
        <p:spPr bwMode="auto">
          <a:xfrm>
            <a:off x="5429256" y="2357430"/>
            <a:ext cx="3363047" cy="252254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2800" b="1" i="1" dirty="0" smtClean="0">
                <a:latin typeface="Times New Roman" pitchFamily="18" charset="0"/>
                <a:cs typeface="Times New Roman" pitchFamily="18" charset="0"/>
              </a:rPr>
              <a:t>Мероприятия, способствующие пропаганде семейных ценностей</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городского округа Саранск</a:t>
            </a: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23528" y="1571612"/>
            <a:ext cx="5105728" cy="5169756"/>
          </a:xfrm>
        </p:spPr>
        <p:txBody>
          <a:bodyPr>
            <a:noAutofit/>
          </a:bodyPr>
          <a:lstStyle/>
          <a:p>
            <a:pPr marL="0" indent="0" algn="just">
              <a:buNone/>
            </a:pPr>
            <a:r>
              <a:rPr lang="ru-RU" sz="1600" i="1" dirty="0" smtClean="0">
                <a:latin typeface="Times New Roman" panose="02020603050405020304" pitchFamily="18" charset="0"/>
                <a:cs typeface="Times New Roman" panose="02020603050405020304" pitchFamily="18" charset="0"/>
              </a:rPr>
              <a:t>В целях  пропаганды  и укрепления роли семейных ценностей в нравственно-духовном развитии подрастающего поколения,  сплочения  отношений в семьях обучающихся образовательных организациях ежегодно проводятся мероприятия, классные часы, организуется участие родителей в жизни школы.</a:t>
            </a:r>
          </a:p>
          <a:p>
            <a:pPr marL="0" lvl="0" indent="0" algn="just">
              <a:buNone/>
            </a:pPr>
            <a:r>
              <a:rPr lang="ru-RU" sz="1600" i="1" dirty="0" smtClean="0">
                <a:latin typeface="Times New Roman" panose="02020603050405020304" pitchFamily="18" charset="0"/>
                <a:cs typeface="Times New Roman" panose="02020603050405020304" pitchFamily="18" charset="0"/>
              </a:rPr>
              <a:t>Единый день первоклассника по профилактике детского дорожно-транспортного травматизма. Цели и задачи: формирование у детей и родителей единого понимания важности безопасного поведения на дорогах, через участие в практическом мероприятии с выходом на улицы города,  укрепление взаимовлияния детей и родителей в практике безопасного поведения на дорогах.</a:t>
            </a:r>
          </a:p>
          <a:p>
            <a:pPr marL="0" indent="0" algn="just">
              <a:buNone/>
            </a:pPr>
            <a:r>
              <a:rPr lang="ru-RU" sz="1600" i="1" dirty="0" smtClean="0">
                <a:latin typeface="Times New Roman" panose="02020603050405020304" pitchFamily="18" charset="0"/>
                <a:cs typeface="Times New Roman" panose="02020603050405020304" pitchFamily="18" charset="0"/>
              </a:rPr>
              <a:t>В ходе мероприятия обучающиеся, родители, совместно с инспекторами ГИБДД проходят по улицам, прилегающим к школьной территории, где постигают теоретические основы и практические навыки перехода через дорогу, учатся оценивать обстановку и принимать правильное решение.</a:t>
            </a:r>
          </a:p>
          <a:p>
            <a:pPr marL="72000" algn="just">
              <a:buNone/>
            </a:pPr>
            <a:endParaRPr lang="ru-RU" sz="1800" i="1" dirty="0">
              <a:latin typeface="Times New Roman" panose="02020603050405020304" pitchFamily="18" charset="0"/>
              <a:cs typeface="Times New Roman" panose="02020603050405020304" pitchFamily="18" charset="0"/>
            </a:endParaRPr>
          </a:p>
        </p:txBody>
      </p:sp>
      <p:pic>
        <p:nvPicPr>
          <p:cNvPr id="8194" name="Picture 2" descr="E:\Конкурс Семья и город растем вместе\Конкурсное задание 1\Семейные мероприятия СОШ № 8\1 Единый день по профилактике ДДТТ\DSC06270.JPG"/>
          <p:cNvPicPr>
            <a:picLocks noChangeAspect="1" noChangeArrowheads="1"/>
          </p:cNvPicPr>
          <p:nvPr/>
        </p:nvPicPr>
        <p:blipFill>
          <a:blip r:embed="rId2" cstate="print"/>
          <a:srcRect/>
          <a:stretch>
            <a:fillRect/>
          </a:stretch>
        </p:blipFill>
        <p:spPr bwMode="auto">
          <a:xfrm>
            <a:off x="7143768" y="3071810"/>
            <a:ext cx="1809524" cy="1357322"/>
          </a:xfrm>
          <a:prstGeom prst="rect">
            <a:avLst/>
          </a:prstGeom>
          <a:noFill/>
        </p:spPr>
      </p:pic>
      <p:pic>
        <p:nvPicPr>
          <p:cNvPr id="8195" name="Picture 3" descr="E:\Конкурс Семья и город растем вместе\Конкурсное задание 1\Семейные мероприятия СОШ № 8\1 Единый день по профилактике ДДТТ\DSC06271.JPG"/>
          <p:cNvPicPr>
            <a:picLocks noChangeAspect="1" noChangeArrowheads="1"/>
          </p:cNvPicPr>
          <p:nvPr/>
        </p:nvPicPr>
        <p:blipFill>
          <a:blip r:embed="rId3" cstate="print"/>
          <a:srcRect/>
          <a:stretch>
            <a:fillRect/>
          </a:stretch>
        </p:blipFill>
        <p:spPr bwMode="auto">
          <a:xfrm>
            <a:off x="5500694" y="1428736"/>
            <a:ext cx="2000000" cy="1500198"/>
          </a:xfrm>
          <a:prstGeom prst="rect">
            <a:avLst/>
          </a:prstGeom>
          <a:noFill/>
        </p:spPr>
      </p:pic>
      <p:pic>
        <p:nvPicPr>
          <p:cNvPr id="8196" name="Picture 4" descr="E:\Конкурс Семья и город растем вместе\Конкурсное задание 1\Семейные мероприятия СОШ № 8\1 Единый день по профилактике ДДТТ\DSC04005.JPG"/>
          <p:cNvPicPr>
            <a:picLocks noChangeAspect="1" noChangeArrowheads="1"/>
          </p:cNvPicPr>
          <p:nvPr/>
        </p:nvPicPr>
        <p:blipFill>
          <a:blip r:embed="rId4" cstate="print"/>
          <a:srcRect/>
          <a:stretch>
            <a:fillRect/>
          </a:stretch>
        </p:blipFill>
        <p:spPr bwMode="auto">
          <a:xfrm>
            <a:off x="5500694" y="4643446"/>
            <a:ext cx="2023838" cy="151807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2800" b="1" i="1" dirty="0" smtClean="0">
                <a:latin typeface="Times New Roman" pitchFamily="18" charset="0"/>
                <a:cs typeface="Times New Roman" pitchFamily="18" charset="0"/>
              </a:rPr>
              <a:t>Мероприятия, способствующие пропаганде семейных ценностей</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городского округа Саранск</a:t>
            </a: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23528" y="1714488"/>
            <a:ext cx="5105728" cy="4368267"/>
          </a:xfrm>
        </p:spPr>
        <p:txBody>
          <a:bodyPr>
            <a:normAutofit fontScale="85000" lnSpcReduction="10000"/>
          </a:bodyPr>
          <a:lstStyle/>
          <a:p>
            <a:pPr marL="0" lvl="0" indent="0" algn="just">
              <a:buNone/>
            </a:pPr>
            <a:r>
              <a:rPr lang="ru-RU" sz="1900" i="1" dirty="0" smtClean="0">
                <a:latin typeface="Times New Roman" panose="02020603050405020304" pitchFamily="18" charset="0"/>
                <a:cs typeface="Times New Roman" panose="02020603050405020304" pitchFamily="18" charset="0"/>
              </a:rPr>
              <a:t>Общешкольное мероприятие «В семье единой». Его цели и задачи:  профилактика экстремизма, формирование толерантного отношения к представителям других национальностей, знакомство с культурой других народов, через приобщение к знакомству с национальными костюмами, песнями, танцами, блюдами национальной кухни, сплочение отношений в семье через участие в совместной деятельности.</a:t>
            </a:r>
          </a:p>
          <a:p>
            <a:pPr marL="0" indent="0" algn="just">
              <a:buNone/>
            </a:pPr>
            <a:r>
              <a:rPr lang="ru-RU" sz="1900" i="1" dirty="0" smtClean="0">
                <a:latin typeface="Times New Roman" panose="02020603050405020304" pitchFamily="18" charset="0"/>
                <a:cs typeface="Times New Roman" panose="02020603050405020304" pitchFamily="18" charset="0"/>
              </a:rPr>
              <a:t>В мероприятии были задействованы все классные коллективы (30), которые были поделены на 6 команд, каждая из которых представляла один из народов - русский, мордовский, татарский, украинский, чувашский, белорусский. Задействованы были все- учителя дети, родители.  Участники конкурса - фестиваля соревновались в  номинациях: визитка «Традиции народа», «Национальное блюдо», «Творческий номер». Каждая из 6 школьных рекреаций была оформлена участниками в стиле того народа, который представляла команда. </a:t>
            </a:r>
          </a:p>
          <a:p>
            <a:pPr marL="72000" algn="just">
              <a:buNone/>
            </a:pPr>
            <a:endParaRPr lang="ru-RU" dirty="0"/>
          </a:p>
        </p:txBody>
      </p:sp>
      <p:pic>
        <p:nvPicPr>
          <p:cNvPr id="9218" name="Picture 2" descr="E:\Конкурс Семья и город растем вместе\Конкурсное задание 1\Семейные мероприятия СОШ № 8\2 В семье единой\91a782e6c1195a37b18f3b4ee484c2cc.jpg"/>
          <p:cNvPicPr>
            <a:picLocks noChangeAspect="1" noChangeArrowheads="1"/>
          </p:cNvPicPr>
          <p:nvPr/>
        </p:nvPicPr>
        <p:blipFill>
          <a:blip r:embed="rId2" cstate="print"/>
          <a:srcRect/>
          <a:stretch>
            <a:fillRect/>
          </a:stretch>
        </p:blipFill>
        <p:spPr bwMode="auto">
          <a:xfrm>
            <a:off x="5429256" y="1428736"/>
            <a:ext cx="2001646" cy="1500198"/>
          </a:xfrm>
          <a:prstGeom prst="rect">
            <a:avLst/>
          </a:prstGeom>
          <a:noFill/>
        </p:spPr>
      </p:pic>
      <p:pic>
        <p:nvPicPr>
          <p:cNvPr id="9219" name="Picture 3" descr="E:\Конкурс Семья и город растем вместе\Конкурсное задание 1\Семейные мероприятия СОШ № 8\2 В семье единой\3777e59a79027832588cea60c3cc6861.jpg"/>
          <p:cNvPicPr>
            <a:picLocks noChangeAspect="1" noChangeArrowheads="1"/>
          </p:cNvPicPr>
          <p:nvPr/>
        </p:nvPicPr>
        <p:blipFill>
          <a:blip r:embed="rId3" cstate="print"/>
          <a:srcRect/>
          <a:stretch>
            <a:fillRect/>
          </a:stretch>
        </p:blipFill>
        <p:spPr bwMode="auto">
          <a:xfrm>
            <a:off x="6858016" y="3000372"/>
            <a:ext cx="2097126" cy="1571636"/>
          </a:xfrm>
          <a:prstGeom prst="rect">
            <a:avLst/>
          </a:prstGeom>
          <a:noFill/>
        </p:spPr>
      </p:pic>
      <p:pic>
        <p:nvPicPr>
          <p:cNvPr id="9220" name="Picture 4" descr="E:\Конкурс Семья и город растем вместе\Конкурсное задание 1\Семейные мероприятия СОШ № 8\2 В семье единой\37bd008736bbe9cafd472358796b2c2e.jpg"/>
          <p:cNvPicPr>
            <a:picLocks noChangeAspect="1" noChangeArrowheads="1"/>
          </p:cNvPicPr>
          <p:nvPr/>
        </p:nvPicPr>
        <p:blipFill>
          <a:blip r:embed="rId4" cstate="print"/>
          <a:srcRect/>
          <a:stretch>
            <a:fillRect/>
          </a:stretch>
        </p:blipFill>
        <p:spPr bwMode="auto">
          <a:xfrm>
            <a:off x="5429256" y="4714884"/>
            <a:ext cx="2224348" cy="16689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2800" b="1" i="1" dirty="0" smtClean="0">
                <a:latin typeface="Times New Roman" pitchFamily="18" charset="0"/>
                <a:cs typeface="Times New Roman" pitchFamily="18" charset="0"/>
              </a:rPr>
              <a:t>Мероприятия, способствующие пропаганде семейных ценностей</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городского округа Саранск</a:t>
            </a: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4792046" cy="4953731"/>
          </a:xfrm>
        </p:spPr>
        <p:txBody>
          <a:bodyPr>
            <a:normAutofit fontScale="47500" lnSpcReduction="20000"/>
          </a:bodyPr>
          <a:lstStyle/>
          <a:p>
            <a:pPr marL="0" lvl="0" indent="0" algn="just">
              <a:buNone/>
            </a:pPr>
            <a:r>
              <a:rPr lang="ru-RU" sz="3800" i="1" dirty="0" smtClean="0">
                <a:latin typeface="Times New Roman" panose="02020603050405020304" pitchFamily="18" charset="0"/>
                <a:cs typeface="Times New Roman" panose="02020603050405020304" pitchFamily="18" charset="0"/>
              </a:rPr>
              <a:t>Мероприятие «Веселые старты» под девизом: «Папа, мама, я – спортивная семья». Его цели и задачи: пропаганда здорового образа жизни, развитие чувства гордости за свою семью, сплочение семьи, через совместное участие в спортивных состязаниях. Мероприятие проходит в спортивном зале, где младшие школьники и их родители принимают участие в интересных спортивных конкурсах.</a:t>
            </a:r>
          </a:p>
          <a:p>
            <a:pPr marL="0" indent="0" algn="just">
              <a:buNone/>
            </a:pPr>
            <a:r>
              <a:rPr lang="ru-RU" sz="3800" i="1" dirty="0">
                <a:latin typeface="Times New Roman" panose="02020603050405020304" pitchFamily="18" charset="0"/>
                <a:cs typeface="Times New Roman" panose="02020603050405020304" pitchFamily="18" charset="0"/>
              </a:rPr>
              <a:t>Цикл мероприятий, посвященный празднованию «Дня матери» (Выставки рисунков «Моя мама», мероприятия в классах, концерт, посвященный Дню матери). Цели и задачи: развивать эмоциональную сферу, артистизм и творческий потенциал  детей,  воспитать чувство уважения, любви к родителям, старшим, создавать теплый нравственный климат между мамами и детьми,  пробудить во взрослых и детях желание быть доброжелательными и доверчивыми  друг к другу.</a:t>
            </a:r>
          </a:p>
          <a:p>
            <a:pPr marL="0" lvl="0" indent="0" algn="just">
              <a:buNone/>
            </a:pPr>
            <a:endParaRPr lang="ru-RU" sz="3800" i="1" dirty="0" smtClean="0">
              <a:latin typeface="Times New Roman" panose="02020603050405020304" pitchFamily="18" charset="0"/>
              <a:cs typeface="Times New Roman" panose="02020603050405020304" pitchFamily="18" charset="0"/>
            </a:endParaRPr>
          </a:p>
          <a:p>
            <a:pPr marL="72000" algn="just">
              <a:buNone/>
            </a:pPr>
            <a:endParaRPr lang="ru-RU" i="1" dirty="0"/>
          </a:p>
        </p:txBody>
      </p:sp>
      <p:pic>
        <p:nvPicPr>
          <p:cNvPr id="10242" name="Picture 2" descr="E:\Конкурс Семья и город растем вместе\Конкурсное задание 1\Семейные мероприятия СОШ № 8\3 Веселые старты\DSC04846.JPG"/>
          <p:cNvPicPr>
            <a:picLocks noChangeAspect="1" noChangeArrowheads="1"/>
          </p:cNvPicPr>
          <p:nvPr/>
        </p:nvPicPr>
        <p:blipFill>
          <a:blip r:embed="rId2" cstate="print"/>
          <a:srcRect/>
          <a:stretch>
            <a:fillRect/>
          </a:stretch>
        </p:blipFill>
        <p:spPr bwMode="auto">
          <a:xfrm>
            <a:off x="7143768" y="1428736"/>
            <a:ext cx="1714512" cy="1286053"/>
          </a:xfrm>
          <a:prstGeom prst="rect">
            <a:avLst/>
          </a:prstGeom>
          <a:noFill/>
        </p:spPr>
      </p:pic>
      <p:pic>
        <p:nvPicPr>
          <p:cNvPr id="10244" name="Picture 4" descr="E:\Конкурс Семья и город растем вместе\Конкурсное задание 1\Семейные мероприятия СОШ № 8\3 Веселые старты\DSC04858.JPG"/>
          <p:cNvPicPr>
            <a:picLocks noChangeAspect="1" noChangeArrowheads="1"/>
          </p:cNvPicPr>
          <p:nvPr/>
        </p:nvPicPr>
        <p:blipFill>
          <a:blip r:embed="rId3" cstate="print"/>
          <a:srcRect/>
          <a:stretch>
            <a:fillRect/>
          </a:stretch>
        </p:blipFill>
        <p:spPr bwMode="auto">
          <a:xfrm>
            <a:off x="5286380" y="2285992"/>
            <a:ext cx="1714480" cy="1286030"/>
          </a:xfrm>
          <a:prstGeom prst="rect">
            <a:avLst/>
          </a:prstGeom>
          <a:noFill/>
        </p:spPr>
      </p:pic>
      <p:pic>
        <p:nvPicPr>
          <p:cNvPr id="10245" name="Picture 5"/>
          <p:cNvPicPr>
            <a:picLocks noChangeAspect="1" noChangeArrowheads="1"/>
          </p:cNvPicPr>
          <p:nvPr/>
        </p:nvPicPr>
        <p:blipFill>
          <a:blip r:embed="rId4" cstate="print"/>
          <a:srcRect/>
          <a:stretch>
            <a:fillRect/>
          </a:stretch>
        </p:blipFill>
        <p:spPr bwMode="auto">
          <a:xfrm>
            <a:off x="7143768" y="3429000"/>
            <a:ext cx="1785918" cy="1339438"/>
          </a:xfrm>
          <a:prstGeom prst="rect">
            <a:avLst/>
          </a:prstGeom>
          <a:noFill/>
          <a:ln w="9525">
            <a:noFill/>
            <a:miter lim="800000"/>
            <a:headEnd/>
            <a:tailEnd/>
          </a:ln>
          <a:effectLst/>
        </p:spPr>
      </p:pic>
      <p:pic>
        <p:nvPicPr>
          <p:cNvPr id="10246" name="Picture 6" descr="E:\Конкурс Семья и город растем вместе\Конкурсное задание 1\Семейные мероприятия СОШ № 8\4 день матери\DSC04785.JPG"/>
          <p:cNvPicPr>
            <a:picLocks noChangeAspect="1" noChangeArrowheads="1"/>
          </p:cNvPicPr>
          <p:nvPr/>
        </p:nvPicPr>
        <p:blipFill>
          <a:blip r:embed="rId5" cstate="print"/>
          <a:srcRect/>
          <a:stretch>
            <a:fillRect/>
          </a:stretch>
        </p:blipFill>
        <p:spPr bwMode="auto">
          <a:xfrm>
            <a:off x="5286380" y="4929198"/>
            <a:ext cx="1809524" cy="135732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2800" b="1" i="1" dirty="0" smtClean="0">
                <a:latin typeface="Times New Roman" pitchFamily="18" charset="0"/>
                <a:cs typeface="Times New Roman" pitchFamily="18" charset="0"/>
              </a:rPr>
              <a:t>Мероприятия, способствующие пропаганде семейных ценностей</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городского округа Саранск</a:t>
            </a: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4357718" cy="4525963"/>
          </a:xfrm>
        </p:spPr>
        <p:txBody>
          <a:bodyPr>
            <a:normAutofit lnSpcReduction="10000"/>
          </a:bodyPr>
          <a:lstStyle/>
          <a:p>
            <a:pPr marL="0" lvl="0" indent="0" algn="just">
              <a:buNone/>
            </a:pPr>
            <a:r>
              <a:rPr lang="ru-RU" sz="1700" i="1" dirty="0" smtClean="0">
                <a:latin typeface="Times New Roman" panose="02020603050405020304" pitchFamily="18" charset="0"/>
                <a:cs typeface="Times New Roman" panose="02020603050405020304" pitchFamily="18" charset="0"/>
              </a:rPr>
              <a:t>Тренинг для родителей из семей, находящихся в СОП с целью  повышения  культуры семейных отношений. Для проведения тренинга была приглашена  сотрудник Кафедры специальной и прикладной психологии МГПИ им. </a:t>
            </a:r>
            <a:r>
              <a:rPr lang="ru-RU" sz="1700" i="1" dirty="0" err="1" smtClean="0">
                <a:latin typeface="Times New Roman" panose="02020603050405020304" pitchFamily="18" charset="0"/>
                <a:cs typeface="Times New Roman" panose="02020603050405020304" pitchFamily="18" charset="0"/>
              </a:rPr>
              <a:t>М.Е.Евсевьева</a:t>
            </a:r>
            <a:r>
              <a:rPr lang="ru-RU" sz="1700" i="1" dirty="0" smtClean="0">
                <a:latin typeface="Times New Roman" panose="02020603050405020304" pitchFamily="18" charset="0"/>
                <a:cs typeface="Times New Roman" panose="02020603050405020304" pitchFamily="18" charset="0"/>
              </a:rPr>
              <a:t>  </a:t>
            </a:r>
            <a:r>
              <a:rPr lang="ru-RU" sz="1700" i="1" dirty="0" err="1" smtClean="0">
                <a:latin typeface="Times New Roman" panose="02020603050405020304" pitchFamily="18" charset="0"/>
                <a:cs typeface="Times New Roman" panose="02020603050405020304" pitchFamily="18" charset="0"/>
              </a:rPr>
              <a:t>Самосадовой</a:t>
            </a:r>
            <a:r>
              <a:rPr lang="ru-RU" sz="1700" i="1" dirty="0" smtClean="0">
                <a:latin typeface="Times New Roman" panose="02020603050405020304" pitchFamily="18" charset="0"/>
                <a:cs typeface="Times New Roman" panose="02020603050405020304" pitchFamily="18" charset="0"/>
              </a:rPr>
              <a:t> Е.В. Общение психолога с родителями было направлено на  решение проблем во взаимоотношения между родителями и подростками.</a:t>
            </a:r>
          </a:p>
          <a:p>
            <a:pPr marL="0" lvl="0" indent="0" algn="just">
              <a:buNone/>
            </a:pPr>
            <a:r>
              <a:rPr lang="ru-RU" sz="1700" i="1" dirty="0">
                <a:latin typeface="Times New Roman" panose="02020603050405020304" pitchFamily="18" charset="0"/>
                <a:cs typeface="Times New Roman" panose="02020603050405020304" pitchFamily="18" charset="0"/>
              </a:rPr>
              <a:t>Общешкольное мероприятие «Масленица».  Цели и задачи: прививать интерес к русской культуре, развивать  творческие способности  учащихся,  укреплять  творческое сотрудничество между детьми  и  родителями,   учителями и семьями обучающихся в процессе подготовки и проведения праздника</a:t>
            </a:r>
            <a:endParaRPr lang="ru-RU" sz="1700" i="1" dirty="0" smtClean="0">
              <a:latin typeface="Times New Roman" panose="02020603050405020304" pitchFamily="18" charset="0"/>
              <a:cs typeface="Times New Roman" panose="02020603050405020304" pitchFamily="18" charset="0"/>
            </a:endParaRPr>
          </a:p>
          <a:p>
            <a:pPr marL="72000" algn="just">
              <a:buNone/>
            </a:pPr>
            <a:endParaRPr lang="ru-RU" sz="1800" dirty="0"/>
          </a:p>
        </p:txBody>
      </p:sp>
      <p:pic>
        <p:nvPicPr>
          <p:cNvPr id="11266" name="Picture 2" descr="E:\Конкурс Семья и город растем вместе\Конкурсное задание 1\Семейные мероприятия СОШ № 8\5 тренинговые занятия с родителями\DSC05104.JPG"/>
          <p:cNvPicPr>
            <a:picLocks noChangeAspect="1" noChangeArrowheads="1"/>
          </p:cNvPicPr>
          <p:nvPr/>
        </p:nvPicPr>
        <p:blipFill>
          <a:blip r:embed="rId2" cstate="print"/>
          <a:srcRect/>
          <a:stretch>
            <a:fillRect/>
          </a:stretch>
        </p:blipFill>
        <p:spPr bwMode="auto">
          <a:xfrm>
            <a:off x="4929190" y="1571612"/>
            <a:ext cx="1928826" cy="1446810"/>
          </a:xfrm>
          <a:prstGeom prst="rect">
            <a:avLst/>
          </a:prstGeom>
          <a:noFill/>
        </p:spPr>
      </p:pic>
      <p:pic>
        <p:nvPicPr>
          <p:cNvPr id="11267" name="Picture 3" descr="E:\Конкурс Семья и город растем вместе\Конкурсное задание 1\Семейные мероприятия СОШ № 8\6 масленица\DSC05666.JPG"/>
          <p:cNvPicPr>
            <a:picLocks noChangeAspect="1" noChangeArrowheads="1"/>
          </p:cNvPicPr>
          <p:nvPr/>
        </p:nvPicPr>
        <p:blipFill>
          <a:blip r:embed="rId3" cstate="print"/>
          <a:srcRect/>
          <a:stretch>
            <a:fillRect/>
          </a:stretch>
        </p:blipFill>
        <p:spPr bwMode="auto">
          <a:xfrm>
            <a:off x="4857752" y="4429132"/>
            <a:ext cx="2071701" cy="1553980"/>
          </a:xfrm>
          <a:prstGeom prst="rect">
            <a:avLst/>
          </a:prstGeom>
          <a:noFill/>
        </p:spPr>
      </p:pic>
      <p:pic>
        <p:nvPicPr>
          <p:cNvPr id="11268" name="Picture 4" descr="E:\Конкурс Семья и город растем вместе\Конкурсное задание 1\Семейные мероприятия СОШ № 8\6 масленица\DSC05661.JPG"/>
          <p:cNvPicPr>
            <a:picLocks noChangeAspect="1" noChangeArrowheads="1"/>
          </p:cNvPicPr>
          <p:nvPr/>
        </p:nvPicPr>
        <p:blipFill>
          <a:blip r:embed="rId4" cstate="print"/>
          <a:srcRect/>
          <a:stretch>
            <a:fillRect/>
          </a:stretch>
        </p:blipFill>
        <p:spPr bwMode="auto">
          <a:xfrm>
            <a:off x="6929454" y="2928934"/>
            <a:ext cx="2019006" cy="151445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2800" b="1" i="1" dirty="0" smtClean="0">
                <a:latin typeface="Times New Roman" pitchFamily="18" charset="0"/>
                <a:cs typeface="Times New Roman" pitchFamily="18" charset="0"/>
              </a:rPr>
              <a:t>Мероприятия, способствующие пропаганде семейных ценностей</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городского округа Саранск</a:t>
            </a: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4504014" cy="4525963"/>
          </a:xfrm>
        </p:spPr>
        <p:txBody>
          <a:bodyPr>
            <a:normAutofit fontScale="77500" lnSpcReduction="20000"/>
          </a:bodyPr>
          <a:lstStyle/>
          <a:p>
            <a:pPr marL="0" lvl="0" indent="0" algn="just">
              <a:buNone/>
            </a:pPr>
            <a:r>
              <a:rPr lang="ru-RU" sz="2300" i="1" dirty="0" smtClean="0">
                <a:latin typeface="Times New Roman" panose="02020603050405020304" pitchFamily="18" charset="0"/>
                <a:cs typeface="Times New Roman" panose="02020603050405020304" pitchFamily="18" charset="0"/>
              </a:rPr>
              <a:t>Общешкольные субботники. </a:t>
            </a:r>
          </a:p>
          <a:p>
            <a:pPr marL="0" lvl="0" indent="0" algn="just">
              <a:buNone/>
            </a:pPr>
            <a:r>
              <a:rPr lang="ru-RU" sz="2300" i="1" dirty="0" smtClean="0">
                <a:latin typeface="Times New Roman" panose="02020603050405020304" pitchFamily="18" charset="0"/>
                <a:cs typeface="Times New Roman" panose="02020603050405020304" pitchFamily="18" charset="0"/>
              </a:rPr>
              <a:t>Цели и задачи: формирование экологической культуры у обучающихся и родителей, сплочение внутрисемейных отношений, через участие в совместной трудовой деятельности.</a:t>
            </a:r>
          </a:p>
          <a:p>
            <a:pPr marL="0" lvl="0" indent="0" algn="just">
              <a:buNone/>
            </a:pPr>
            <a:r>
              <a:rPr lang="ru-RU" sz="2300" i="1" dirty="0" smtClean="0">
                <a:latin typeface="Times New Roman" panose="02020603050405020304" pitchFamily="18" charset="0"/>
                <a:cs typeface="Times New Roman" panose="02020603050405020304" pitchFamily="18" charset="0"/>
              </a:rPr>
              <a:t>Общешкольное мероприятие «Город мастеров». </a:t>
            </a:r>
          </a:p>
          <a:p>
            <a:pPr marL="0" lvl="0" indent="0" algn="just">
              <a:buNone/>
            </a:pPr>
            <a:r>
              <a:rPr lang="ru-RU" sz="2300" i="1" dirty="0" smtClean="0">
                <a:latin typeface="Times New Roman" panose="02020603050405020304" pitchFamily="18" charset="0"/>
                <a:cs typeface="Times New Roman" panose="02020603050405020304" pitchFamily="18" charset="0"/>
              </a:rPr>
              <a:t>Цели и задачи: профессиональное самоопределение обучающихся, развитие чувства гордости за родителей, через наблюдение за проведение мастер- классов родителями по профессиям парикмахер, маникюрша. В ходе мероприятия школьники на практики получают первые навыки в таких профессиях, как парикмахер, маникюрша, повар, жестянщик. Имеют возможность наблюдать за работой профессионалов. </a:t>
            </a:r>
          </a:p>
          <a:p>
            <a:endParaRPr lang="ru-RU" dirty="0" smtClean="0"/>
          </a:p>
          <a:p>
            <a:pPr marL="72000">
              <a:buNone/>
            </a:pPr>
            <a:endParaRPr lang="ru-RU" dirty="0"/>
          </a:p>
        </p:txBody>
      </p:sp>
      <p:pic>
        <p:nvPicPr>
          <p:cNvPr id="12290" name="Picture 2" descr="E:\Конкурс Семья и город растем вместе\Конкурсное задание 1\Семейные мероприятия СОШ № 8\7 Субботники\134bcd2fa7c226c4a88e6764175586e8.jpg"/>
          <p:cNvPicPr>
            <a:picLocks noChangeAspect="1" noChangeArrowheads="1"/>
          </p:cNvPicPr>
          <p:nvPr/>
        </p:nvPicPr>
        <p:blipFill>
          <a:blip r:embed="rId2" cstate="print"/>
          <a:srcRect/>
          <a:stretch>
            <a:fillRect/>
          </a:stretch>
        </p:blipFill>
        <p:spPr bwMode="auto">
          <a:xfrm>
            <a:off x="5000628" y="1500174"/>
            <a:ext cx="2190765" cy="1643074"/>
          </a:xfrm>
          <a:prstGeom prst="rect">
            <a:avLst/>
          </a:prstGeom>
          <a:noFill/>
        </p:spPr>
      </p:pic>
      <p:pic>
        <p:nvPicPr>
          <p:cNvPr id="12291" name="Picture 3" descr="E:\Конкурс Семья и город растем вместе\Конкурсное задание 1\Семейные мероприятия СОШ № 8\8 Город мастеров\DSC05521.JPG"/>
          <p:cNvPicPr>
            <a:picLocks noChangeAspect="1" noChangeArrowheads="1"/>
          </p:cNvPicPr>
          <p:nvPr/>
        </p:nvPicPr>
        <p:blipFill>
          <a:blip r:embed="rId3" cstate="print"/>
          <a:srcRect/>
          <a:stretch>
            <a:fillRect/>
          </a:stretch>
        </p:blipFill>
        <p:spPr bwMode="auto">
          <a:xfrm>
            <a:off x="6786578" y="3214686"/>
            <a:ext cx="2190476" cy="1643074"/>
          </a:xfrm>
          <a:prstGeom prst="rect">
            <a:avLst/>
          </a:prstGeom>
          <a:noFill/>
        </p:spPr>
      </p:pic>
      <p:pic>
        <p:nvPicPr>
          <p:cNvPr id="12292" name="Picture 4" descr="E:\Конкурс Семья и город растем вместе\Конкурсное задание 1\Семейные мероприятия СОШ № 8\8 Город мастеров\DSC05538.JPG"/>
          <p:cNvPicPr>
            <a:picLocks noChangeAspect="1" noChangeArrowheads="1"/>
          </p:cNvPicPr>
          <p:nvPr/>
        </p:nvPicPr>
        <p:blipFill>
          <a:blip r:embed="rId4" cstate="print"/>
          <a:srcRect/>
          <a:stretch>
            <a:fillRect/>
          </a:stretch>
        </p:blipFill>
        <p:spPr bwMode="auto">
          <a:xfrm>
            <a:off x="5000628" y="4928972"/>
            <a:ext cx="2286016" cy="171473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2400" b="1" i="1" dirty="0" smtClean="0">
                <a:latin typeface="Times New Roman" pitchFamily="18" charset="0"/>
                <a:cs typeface="Times New Roman" pitchFamily="18" charset="0"/>
              </a:rPr>
              <a:t>Духовно-нравственное воспитание детей дошкольного возраста городского округа Саранск</a:t>
            </a:r>
            <a:endParaRPr lang="ru-RU" sz="24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285860"/>
            <a:ext cx="5429288" cy="5572140"/>
          </a:xfrm>
        </p:spPr>
        <p:txBody>
          <a:bodyPr>
            <a:noAutofit/>
          </a:bodyPr>
          <a:lstStyle/>
          <a:p>
            <a:pPr marL="0" indent="0" algn="just">
              <a:buNone/>
            </a:pPr>
            <a:r>
              <a:rPr lang="ru-RU" sz="1400" i="1" dirty="0" smtClean="0">
                <a:latin typeface="Times New Roman" panose="02020603050405020304" pitchFamily="18" charset="0"/>
                <a:cs typeface="Times New Roman" panose="02020603050405020304" pitchFamily="18" charset="0"/>
              </a:rPr>
              <a:t>Любить Родину – значит знать её, знать, прежде всего, свою малую Родину. Нравственно - патриотическое воспитание ребёнка - сложный педагогический процесс, требующий большой личной убеждённости и вдохновения.</a:t>
            </a:r>
          </a:p>
          <a:p>
            <a:pPr marL="0" indent="0" algn="just">
              <a:buNone/>
            </a:pPr>
            <a:r>
              <a:rPr lang="ru-RU" sz="1400" i="1" dirty="0" smtClean="0">
                <a:latin typeface="Times New Roman" panose="02020603050405020304" pitchFamily="18" charset="0"/>
                <a:cs typeface="Times New Roman" panose="02020603050405020304" pitchFamily="18" charset="0"/>
              </a:rPr>
              <a:t>Для педагогов, работающих с дошкольниками, вопрос об отборе содержания знаний, которые могли бы способствовать воспитанию любви к Родине, защитникам Отечества, всегда важен и актуален. Не случайно именно сейчас коллективы многих дошкольных образовательных организаций стали искать возможности для плодотворной работы по патриотическому воспитанию, обращаясь к традиционному отечественному наследию.</a:t>
            </a:r>
          </a:p>
          <a:p>
            <a:pPr marL="0" indent="0" algn="just">
              <a:buNone/>
            </a:pPr>
            <a:r>
              <a:rPr lang="ru-RU" sz="1400" i="1" dirty="0" smtClean="0">
                <a:latin typeface="Times New Roman" panose="02020603050405020304" pitchFamily="18" charset="0"/>
                <a:cs typeface="Times New Roman" panose="02020603050405020304" pitchFamily="18" charset="0"/>
              </a:rPr>
              <a:t>Мордовский  край знаменит тем, что здесь жили люди, которые известны всей стране.  Мы считаем, что дети старшего дошкольного возраста должны знать, чем знаменит их родной край, кто из великих людей здесь жил, какие боевые и трудовые подвиги совершены на этой земле. Маленькие жители Саранска имеют уникальную возможность посещать Собор святого праведного адмирала Ф. Ушакова, познакомиться с  интересными страницами его жизни. </a:t>
            </a:r>
          </a:p>
          <a:p>
            <a:pPr marL="0" indent="0" algn="just">
              <a:buNone/>
            </a:pPr>
            <a:r>
              <a:rPr lang="ru-RU" sz="1400" i="1" dirty="0" smtClean="0">
                <a:latin typeface="Times New Roman" panose="02020603050405020304" pitchFamily="18" charset="0"/>
                <a:cs typeface="Times New Roman" panose="02020603050405020304" pitchFamily="18" charset="0"/>
              </a:rPr>
              <a:t>Знакомство со святым праведным Феодором Ушаковым мы осуществляем в рамках работы кружка дополнительного образования по духовно-нравственному  воспитанию дошкольников «Дерево добра»  и семейного (или детско-родительского)  клуба «Дорогою добра». </a:t>
            </a:r>
          </a:p>
          <a:p>
            <a:pPr algn="just">
              <a:buNone/>
            </a:pPr>
            <a:endParaRPr lang="ru-RU" sz="1800" dirty="0" smtClean="0">
              <a:latin typeface="Times New Roman" panose="02020603050405020304" pitchFamily="18" charset="0"/>
              <a:cs typeface="Times New Roman" panose="02020603050405020304" pitchFamily="18" charset="0"/>
            </a:endParaRPr>
          </a:p>
          <a:p>
            <a:pPr algn="just"/>
            <a:endParaRPr lang="ru-RU" sz="1800" dirty="0" smtClean="0">
              <a:latin typeface="Times New Roman" panose="02020603050405020304" pitchFamily="18" charset="0"/>
              <a:cs typeface="Times New Roman" panose="02020603050405020304" pitchFamily="18" charset="0"/>
            </a:endParaRPr>
          </a:p>
          <a:p>
            <a:pPr marL="72000" algn="just">
              <a:buNone/>
            </a:pPr>
            <a:endParaRPr lang="ru-RU" sz="1800" dirty="0">
              <a:latin typeface="Times New Roman" panose="02020603050405020304" pitchFamily="18" charset="0"/>
              <a:cs typeface="Times New Roman" panose="02020603050405020304" pitchFamily="18" charset="0"/>
            </a:endParaRPr>
          </a:p>
        </p:txBody>
      </p:sp>
      <p:pic>
        <p:nvPicPr>
          <p:cNvPr id="13314" name="Picture 2" descr="C:\Users\Admin\Desktop\dukhovno_nravstvennoe.jpg"/>
          <p:cNvPicPr>
            <a:picLocks noChangeAspect="1" noChangeArrowheads="1"/>
          </p:cNvPicPr>
          <p:nvPr/>
        </p:nvPicPr>
        <p:blipFill>
          <a:blip r:embed="rId2"/>
          <a:srcRect/>
          <a:stretch>
            <a:fillRect/>
          </a:stretch>
        </p:blipFill>
        <p:spPr bwMode="auto">
          <a:xfrm>
            <a:off x="6215074" y="1357298"/>
            <a:ext cx="2211594" cy="1500198"/>
          </a:xfrm>
          <a:prstGeom prst="rect">
            <a:avLst/>
          </a:prstGeom>
          <a:noFill/>
        </p:spPr>
      </p:pic>
      <p:pic>
        <p:nvPicPr>
          <p:cNvPr id="13315" name="Picture 3" descr="C:\Users\Admin\Desktop\imgpreview (1).jpg"/>
          <p:cNvPicPr>
            <a:picLocks noChangeAspect="1" noChangeArrowheads="1"/>
          </p:cNvPicPr>
          <p:nvPr/>
        </p:nvPicPr>
        <p:blipFill>
          <a:blip r:embed="rId3"/>
          <a:srcRect/>
          <a:stretch>
            <a:fillRect/>
          </a:stretch>
        </p:blipFill>
        <p:spPr bwMode="auto">
          <a:xfrm>
            <a:off x="6143636" y="4429132"/>
            <a:ext cx="2324100" cy="15430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214422"/>
          </a:xfrm>
        </p:spPr>
        <p:txBody>
          <a:bodyPr anchor="t">
            <a:noAutofit/>
          </a:bodyPr>
          <a:lstStyle/>
          <a:p>
            <a:r>
              <a:rPr lang="ru-RU" sz="2800" b="1" i="1" dirty="0" smtClean="0">
                <a:latin typeface="Times New Roman" pitchFamily="18" charset="0"/>
                <a:cs typeface="Times New Roman" pitchFamily="18" charset="0"/>
              </a:rPr>
              <a:t>Общественный совет  Администрации городского округа Саранск</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643050"/>
            <a:ext cx="7215238" cy="5000660"/>
          </a:xfrm>
        </p:spPr>
        <p:txBody>
          <a:bodyPr>
            <a:normAutofit fontScale="92500" lnSpcReduction="20000"/>
          </a:bodyPr>
          <a:lstStyle/>
          <a:p>
            <a:pPr algn="just">
              <a:buNone/>
            </a:pPr>
            <a:r>
              <a:rPr lang="ru-RU" sz="1600" i="1" dirty="0" smtClean="0">
                <a:latin typeface="Times New Roman" pitchFamily="18" charset="0"/>
                <a:cs typeface="Times New Roman" pitchFamily="18" charset="0"/>
              </a:rPr>
              <a:t>Основные задачи Общественного совета являются:</a:t>
            </a:r>
          </a:p>
          <a:p>
            <a:pPr algn="just"/>
            <a:r>
              <a:rPr lang="ru-RU" sz="1600" i="1" dirty="0" smtClean="0">
                <a:latin typeface="Times New Roman" pitchFamily="18" charset="0"/>
                <a:cs typeface="Times New Roman" pitchFamily="18" charset="0"/>
              </a:rPr>
              <a:t>формирование перечня организаций, оказывающих социальные услуги, для проведения оценки качества их работы на основе изучения результатов общественного мнения;</a:t>
            </a:r>
          </a:p>
          <a:p>
            <a:pPr algn="just"/>
            <a:r>
              <a:rPr lang="ru-RU" sz="1600" i="1" dirty="0" smtClean="0">
                <a:latin typeface="Times New Roman" pitchFamily="18" charset="0"/>
                <a:cs typeface="Times New Roman" pitchFamily="18" charset="0"/>
              </a:rPr>
              <a:t>определение критериев эффективности работы организаций, оказывающих социальные услуги, которые характеризуют:</a:t>
            </a:r>
          </a:p>
          <a:p>
            <a:pPr algn="just"/>
            <a:r>
              <a:rPr lang="ru-RU" sz="1600" i="1" dirty="0" smtClean="0">
                <a:latin typeface="Times New Roman" pitchFamily="18" charset="0"/>
                <a:cs typeface="Times New Roman" pitchFamily="18" charset="0"/>
              </a:rPr>
              <a:t>открытость и доступность информации об организации, оказывающей социальные услуги;</a:t>
            </a:r>
          </a:p>
          <a:p>
            <a:pPr algn="just"/>
            <a:r>
              <a:rPr lang="ru-RU" sz="1600" i="1" dirty="0" smtClean="0">
                <a:latin typeface="Times New Roman" pitchFamily="18" charset="0"/>
                <a:cs typeface="Times New Roman" pitchFamily="18" charset="0"/>
              </a:rPr>
              <a:t>комфортность условий и доступность получения услуг, в том числе для граждан с ограниченными возможностями здоровья;</a:t>
            </a:r>
          </a:p>
          <a:p>
            <a:pPr algn="just"/>
            <a:r>
              <a:rPr lang="ru-RU" sz="1600" i="1" dirty="0" smtClean="0">
                <a:latin typeface="Times New Roman" pitchFamily="18" charset="0"/>
                <a:cs typeface="Times New Roman" pitchFamily="18" charset="0"/>
              </a:rPr>
              <a:t>время ожидания в очереди при получении услуги;</a:t>
            </a:r>
          </a:p>
          <a:p>
            <a:pPr algn="just"/>
            <a:r>
              <a:rPr lang="ru-RU" sz="1600" i="1" dirty="0" smtClean="0">
                <a:latin typeface="Times New Roman" pitchFamily="18" charset="0"/>
                <a:cs typeface="Times New Roman" pitchFamily="18" charset="0"/>
              </a:rPr>
              <a:t>доброжелательность, вежливость и компетентность работников организации, оказывающей социальные услуги;</a:t>
            </a:r>
          </a:p>
          <a:p>
            <a:pPr algn="just"/>
            <a:r>
              <a:rPr lang="ru-RU" sz="1600" i="1" dirty="0" smtClean="0">
                <a:latin typeface="Times New Roman" pitchFamily="18" charset="0"/>
                <a:cs typeface="Times New Roman" pitchFamily="18" charset="0"/>
              </a:rPr>
              <a:t>доля получателей услуг, удовлетворенных качеством обслуживания в организации;</a:t>
            </a:r>
          </a:p>
          <a:p>
            <a:pPr algn="just"/>
            <a:r>
              <a:rPr lang="ru-RU" sz="1600" i="1" dirty="0" smtClean="0">
                <a:latin typeface="Times New Roman" pitchFamily="18" charset="0"/>
                <a:cs typeface="Times New Roman" pitchFamily="18" charset="0"/>
              </a:rPr>
              <a:t>установление порядка оценки качества работы организации, оказывающей социальные услуги, на основании определенных критериев эффективности работы организаций, оказывающих социальные услуги;</a:t>
            </a:r>
          </a:p>
          <a:p>
            <a:pPr algn="just"/>
            <a:r>
              <a:rPr lang="ru-RU" sz="1600" i="1" dirty="0" smtClean="0">
                <a:latin typeface="Times New Roman" pitchFamily="18" charset="0"/>
                <a:cs typeface="Times New Roman" pitchFamily="18" charset="0"/>
              </a:rPr>
              <a:t>организация работы по выявлению, обобщению и анализу общественного мнения и рейтингов о качестве работы организаций, оказывающих социальные услуги, в том числе сформированных общественными организациями, профессиональными сообществами и иными экспертами;</a:t>
            </a:r>
          </a:p>
          <a:p>
            <a:pPr algn="just"/>
            <a:r>
              <a:rPr lang="ru-RU" sz="1600" i="1" dirty="0" smtClean="0">
                <a:latin typeface="Times New Roman" pitchFamily="18" charset="0"/>
                <a:cs typeface="Times New Roman" pitchFamily="18" charset="0"/>
              </a:rPr>
              <a:t>иные задачи, определяемые органом власти, при котором создан Общественный совет.</a:t>
            </a:r>
          </a:p>
        </p:txBody>
      </p:sp>
      <p:pic>
        <p:nvPicPr>
          <p:cNvPr id="5122" name="Picture 2" descr="C:\Users\Admin\Desktop\собрания.jpg"/>
          <p:cNvPicPr>
            <a:picLocks noChangeAspect="1" noChangeArrowheads="1"/>
          </p:cNvPicPr>
          <p:nvPr/>
        </p:nvPicPr>
        <p:blipFill>
          <a:blip r:embed="rId2" cstate="print"/>
          <a:srcRect/>
          <a:stretch>
            <a:fillRect/>
          </a:stretch>
        </p:blipFill>
        <p:spPr bwMode="auto">
          <a:xfrm>
            <a:off x="7715272" y="1071546"/>
            <a:ext cx="1218206" cy="1000132"/>
          </a:xfrm>
          <a:prstGeom prst="rect">
            <a:avLst/>
          </a:prstGeom>
          <a:solidFill>
            <a:schemeClr val="bg1"/>
          </a:solid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image.jpg"/>
          <p:cNvPicPr>
            <a:picLocks noChangeAspect="1" noChangeArrowheads="1"/>
          </p:cNvPicPr>
          <p:nvPr/>
        </p:nvPicPr>
        <p:blipFill>
          <a:blip r:embed="rId2"/>
          <a:srcRect/>
          <a:stretch>
            <a:fillRect/>
          </a:stretch>
        </p:blipFill>
        <p:spPr bwMode="auto">
          <a:xfrm>
            <a:off x="5929322" y="1714488"/>
            <a:ext cx="3048021" cy="2286016"/>
          </a:xfrm>
          <a:prstGeom prst="rect">
            <a:avLst/>
          </a:prstGeom>
          <a:noFill/>
        </p:spPr>
      </p:pic>
      <p:sp>
        <p:nvSpPr>
          <p:cNvPr id="2" name="Заголовок 1"/>
          <p:cNvSpPr>
            <a:spLocks noGrp="1"/>
          </p:cNvSpPr>
          <p:nvPr>
            <p:ph type="title"/>
          </p:nvPr>
        </p:nvSpPr>
        <p:spPr>
          <a:xfrm>
            <a:off x="1428728" y="142852"/>
            <a:ext cx="7500990" cy="1214422"/>
          </a:xfrm>
        </p:spPr>
        <p:txBody>
          <a:bodyPr anchor="t">
            <a:noAutofit/>
          </a:bodyPr>
          <a:lstStyle/>
          <a:p>
            <a:r>
              <a:rPr lang="ru-RU" sz="2800" b="1" i="1" dirty="0" smtClean="0">
                <a:latin typeface="Times New Roman" pitchFamily="18" charset="0"/>
                <a:cs typeface="Times New Roman" pitchFamily="18" charset="0"/>
              </a:rPr>
              <a:t>Общественный совет  Администрации городского округа Саранск</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428736"/>
            <a:ext cx="5429288" cy="5000660"/>
          </a:xfrm>
        </p:spPr>
        <p:txBody>
          <a:bodyPr>
            <a:normAutofit fontScale="55000" lnSpcReduction="20000"/>
          </a:bodyPr>
          <a:lstStyle/>
          <a:p>
            <a:pPr marL="0" algn="just">
              <a:spcBef>
                <a:spcPts val="0"/>
              </a:spcBef>
              <a:buNone/>
            </a:pPr>
            <a:r>
              <a:rPr lang="ru-RU" sz="3300" i="1" dirty="0" smtClean="0">
                <a:latin typeface="Times New Roman" pitchFamily="18" charset="0"/>
                <a:cs typeface="Times New Roman" pitchFamily="18" charset="0"/>
              </a:rPr>
              <a:t>Общественный совет направляет в орган власти информацию о результатах оценки качества работы организаций, оказывающих социальные услуги; предложения по организации оценки качества работы организаций, оказывающих социальные услуги, а также об улучшении качества их работы и доступа к информации, необходимой для лиц, обратившихся за предоставлением услуг; запрашивает в установленном порядке у органа власти информацию, необходимую для работы.</a:t>
            </a:r>
          </a:p>
          <a:p>
            <a:pPr marL="0" algn="just">
              <a:spcBef>
                <a:spcPts val="0"/>
              </a:spcBef>
              <a:buNone/>
            </a:pPr>
            <a:r>
              <a:rPr lang="ru-RU" sz="3300" i="1" dirty="0" smtClean="0">
                <a:latin typeface="Times New Roman" pitchFamily="18" charset="0"/>
                <a:cs typeface="Times New Roman" pitchFamily="18" charset="0"/>
              </a:rPr>
              <a:t>Решения Общественного совета по вопросам, рассматриваемым на его заседаниях, принимаются открытым голосованием простым большинством </a:t>
            </a:r>
          </a:p>
          <a:p>
            <a:pPr marL="0" algn="just">
              <a:spcBef>
                <a:spcPts val="0"/>
              </a:spcBef>
              <a:buNone/>
            </a:pPr>
            <a:r>
              <a:rPr lang="ru-RU" sz="3300" i="1" dirty="0" smtClean="0">
                <a:latin typeface="Times New Roman" pitchFamily="18" charset="0"/>
                <a:cs typeface="Times New Roman" pitchFamily="18" charset="0"/>
              </a:rPr>
              <a:t>Информация о решениях, принятых Общественным советом, экспертными и рабочими группами Общественного совета, размещается на официальном сайте органа власти в сети Интернет не позднее чем через 10 дней после принятия указанных решений.</a:t>
            </a:r>
          </a:p>
          <a:p>
            <a:pPr marL="0" algn="just">
              <a:spcBef>
                <a:spcPts val="0"/>
              </a:spcBef>
              <a:buNone/>
            </a:pPr>
            <a:r>
              <a:rPr lang="ru-RU" sz="3300" i="1" dirty="0" smtClean="0">
                <a:latin typeface="Times New Roman" pitchFamily="18" charset="0"/>
                <a:cs typeface="Times New Roman" pitchFamily="18" charset="0"/>
              </a:rPr>
              <a:t>Организационно-техническое обеспечение деятельности Общественного совета осуществляется органом власти.</a:t>
            </a:r>
          </a:p>
          <a:p>
            <a:pPr marL="72000">
              <a:buNone/>
            </a:pPr>
            <a:endParaRPr lang="ru-RU"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214422"/>
          </a:xfrm>
        </p:spPr>
        <p:txBody>
          <a:bodyPr anchor="t">
            <a:noAutofit/>
          </a:bodyPr>
          <a:lstStyle/>
          <a:p>
            <a:r>
              <a:rPr lang="ru-RU" sz="2800" b="1" i="1" dirty="0" smtClean="0">
                <a:latin typeface="Times New Roman" pitchFamily="18" charset="0"/>
                <a:cs typeface="Times New Roman" pitchFamily="18" charset="0"/>
              </a:rPr>
              <a:t>Общественный совет  Администрации городского округа Саранск</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1428728" y="1071546"/>
            <a:ext cx="3761729" cy="5319509"/>
          </a:xfrm>
          <a:prstGeom prst="rect">
            <a:avLst/>
          </a:prstGeom>
          <a:noFill/>
          <a:ln w="9525">
            <a:noFill/>
            <a:miter lim="800000"/>
            <a:headEnd/>
            <a:tailEnd/>
          </a:ln>
          <a:effectLst/>
        </p:spPr>
      </p:pic>
      <p:pic>
        <p:nvPicPr>
          <p:cNvPr id="3075" name="Picture 3"/>
          <p:cNvPicPr>
            <a:picLocks noGrp="1" noChangeAspect="1" noChangeArrowheads="1"/>
          </p:cNvPicPr>
          <p:nvPr>
            <p:ph idx="1"/>
          </p:nvPr>
        </p:nvPicPr>
        <p:blipFill>
          <a:blip r:embed="rId3" cstate="print"/>
          <a:srcRect/>
          <a:stretch>
            <a:fillRect/>
          </a:stretch>
        </p:blipFill>
        <p:spPr bwMode="auto">
          <a:xfrm>
            <a:off x="5214942" y="1214422"/>
            <a:ext cx="3714776" cy="525311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Консультативные центры 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571612"/>
            <a:ext cx="5000660" cy="4786346"/>
          </a:xfrm>
        </p:spPr>
        <p:txBody>
          <a:bodyPr>
            <a:normAutofit/>
          </a:bodyPr>
          <a:lstStyle/>
          <a:p>
            <a:pPr marL="72000" algn="just">
              <a:buNone/>
            </a:pPr>
            <a:r>
              <a:rPr lang="ru-RU" sz="1800" i="1" dirty="0" smtClean="0">
                <a:latin typeface="Times New Roman" pitchFamily="18" charset="0"/>
                <a:cs typeface="Times New Roman" pitchFamily="18" charset="0"/>
              </a:rPr>
              <a:t>В целях оказания методической, диагностической и консультативной помощи детям, родителям (законным представителям), обеспечения единства и преемственности семейного и общественного воспитания, оказания психолого-педагогической помощи семьям, воспитывающим детей дошкольного возраста не посещающие детские сад, приказом Управления образования Администрации городского округа Саранск «Об утверждении Консультативных центров в МДОУ городского округа Саранск» функционируют 70 Консультативных Центров (во всех дошкольных образовательных организациях городского округа Саранск).</a:t>
            </a:r>
          </a:p>
          <a:p>
            <a:pPr marL="72000">
              <a:buNone/>
            </a:pPr>
            <a:endParaRPr lang="ru-RU" sz="1800" dirty="0"/>
          </a:p>
        </p:txBody>
      </p:sp>
      <p:pic>
        <p:nvPicPr>
          <p:cNvPr id="7170" name="Picture 2" descr="C:\Users\Admin\Desktop\imgpreview.jpg"/>
          <p:cNvPicPr>
            <a:picLocks noChangeAspect="1" noChangeArrowheads="1"/>
          </p:cNvPicPr>
          <p:nvPr/>
        </p:nvPicPr>
        <p:blipFill>
          <a:blip r:embed="rId2"/>
          <a:srcRect/>
          <a:stretch>
            <a:fillRect/>
          </a:stretch>
        </p:blipFill>
        <p:spPr bwMode="auto">
          <a:xfrm>
            <a:off x="5929322" y="2214554"/>
            <a:ext cx="2928958" cy="292895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Консультативные центры 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2143116"/>
            <a:ext cx="3286148" cy="3954459"/>
          </a:xfrm>
        </p:spPr>
        <p:txBody>
          <a:bodyPr>
            <a:normAutofit/>
          </a:bodyPr>
          <a:lstStyle/>
          <a:p>
            <a:pPr marL="0" algn="just">
              <a:spcBef>
                <a:spcPts val="0"/>
              </a:spcBef>
              <a:buNone/>
            </a:pPr>
            <a:r>
              <a:rPr lang="ru-RU" sz="1800" i="1" dirty="0" smtClean="0">
                <a:latin typeface="Times New Roman" pitchFamily="18" charset="0"/>
                <a:cs typeface="Times New Roman" pitchFamily="18" charset="0"/>
              </a:rPr>
              <a:t>Для создания единого образовательного пространства «Детский сад – семья» и эффективной работы с родителями в дошкольных организациях городского округа Саранск работают Клуб молодых семей, Клуб будущий первоклассник, семейный клуб «Дорогою добра», семейный клуб «Бодрячок»</a:t>
            </a:r>
          </a:p>
          <a:p>
            <a:pPr marL="72000">
              <a:buNone/>
            </a:pPr>
            <a:endParaRPr lang="ru-RU" dirty="0"/>
          </a:p>
        </p:txBody>
      </p:sp>
      <p:pic>
        <p:nvPicPr>
          <p:cNvPr id="8194" name="Picture 2" descr="C:\Users\Admin\Desktop\91831c89cfead0e1.jpg"/>
          <p:cNvPicPr>
            <a:picLocks noChangeAspect="1" noChangeArrowheads="1"/>
          </p:cNvPicPr>
          <p:nvPr/>
        </p:nvPicPr>
        <p:blipFill>
          <a:blip r:embed="rId2"/>
          <a:srcRect/>
          <a:stretch>
            <a:fillRect/>
          </a:stretch>
        </p:blipFill>
        <p:spPr bwMode="auto">
          <a:xfrm>
            <a:off x="3929058" y="4143380"/>
            <a:ext cx="3500462" cy="2423397"/>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3929058" y="1571611"/>
            <a:ext cx="3786214" cy="2126273"/>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Консультативные центры 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500034" y="1928802"/>
            <a:ext cx="5072098" cy="2071702"/>
          </a:xfrm>
        </p:spPr>
        <p:txBody>
          <a:bodyPr>
            <a:normAutofit/>
          </a:bodyPr>
          <a:lstStyle/>
          <a:p>
            <a:pPr marL="0">
              <a:spcBef>
                <a:spcPts val="0"/>
              </a:spcBef>
              <a:buNone/>
            </a:pPr>
            <a:r>
              <a:rPr lang="ru-RU" sz="1800" i="1" dirty="0" smtClean="0">
                <a:latin typeface="Times New Roman" pitchFamily="18" charset="0"/>
                <a:cs typeface="Times New Roman" pitchFamily="18" charset="0"/>
              </a:rPr>
              <a:t>Клуб «Будущий первоклассник» функционирует с целью обеспечения психолого-педагогической поддержки семьи и повышения компетентности родителей в вопросах </a:t>
            </a:r>
            <a:r>
              <a:rPr lang="ru-RU" sz="1800" i="1" dirty="0" err="1" smtClean="0">
                <a:latin typeface="Times New Roman" pitchFamily="18" charset="0"/>
                <a:cs typeface="Times New Roman" pitchFamily="18" charset="0"/>
              </a:rPr>
              <a:t>предшкольной</a:t>
            </a:r>
            <a:r>
              <a:rPr lang="ru-RU" sz="1800" i="1" dirty="0" smtClean="0">
                <a:latin typeface="Times New Roman" pitchFamily="18" charset="0"/>
                <a:cs typeface="Times New Roman" pitchFamily="18" charset="0"/>
              </a:rPr>
              <a:t> подготовки детей.</a:t>
            </a:r>
          </a:p>
          <a:p>
            <a:pPr marL="72000">
              <a:buNone/>
            </a:pPr>
            <a:endParaRPr lang="ru-RU" dirty="0"/>
          </a:p>
        </p:txBody>
      </p:sp>
      <p:pic>
        <p:nvPicPr>
          <p:cNvPr id="9218" name="Picture 2" descr="C:\Users\Admin\Desktop\deti_s_knigoj.jpg"/>
          <p:cNvPicPr>
            <a:picLocks noChangeAspect="1" noChangeArrowheads="1"/>
          </p:cNvPicPr>
          <p:nvPr/>
        </p:nvPicPr>
        <p:blipFill>
          <a:blip r:embed="rId2" cstate="print"/>
          <a:srcRect/>
          <a:stretch>
            <a:fillRect/>
          </a:stretch>
        </p:blipFill>
        <p:spPr bwMode="auto">
          <a:xfrm flipH="1">
            <a:off x="214282" y="4572008"/>
            <a:ext cx="2714644" cy="2005443"/>
          </a:xfrm>
          <a:prstGeom prst="rect">
            <a:avLst/>
          </a:prstGeom>
          <a:noFill/>
        </p:spPr>
      </p:pic>
      <p:pic>
        <p:nvPicPr>
          <p:cNvPr id="6" name="Picture 3" descr="C:\Users\Admin\Desktop\Roditeliam.jpg"/>
          <p:cNvPicPr>
            <a:picLocks noChangeAspect="1" noChangeArrowheads="1"/>
          </p:cNvPicPr>
          <p:nvPr/>
        </p:nvPicPr>
        <p:blipFill>
          <a:blip r:embed="rId3"/>
          <a:srcRect/>
          <a:stretch>
            <a:fillRect/>
          </a:stretch>
        </p:blipFill>
        <p:spPr bwMode="auto">
          <a:xfrm>
            <a:off x="6286512" y="1428736"/>
            <a:ext cx="2500330" cy="3185136"/>
          </a:xfrm>
          <a:prstGeom prst="rect">
            <a:avLst/>
          </a:prstGeom>
          <a:noFill/>
        </p:spPr>
      </p:pic>
      <p:pic>
        <p:nvPicPr>
          <p:cNvPr id="9220" name="Picture 4" descr="IMG_20170522_184523_1CS (1)"/>
          <p:cNvPicPr>
            <a:picLocks noChangeAspect="1" noChangeArrowheads="1"/>
          </p:cNvPicPr>
          <p:nvPr/>
        </p:nvPicPr>
        <p:blipFill>
          <a:blip r:embed="rId4" cstate="print"/>
          <a:srcRect/>
          <a:stretch>
            <a:fillRect/>
          </a:stretch>
        </p:blipFill>
        <p:spPr bwMode="auto">
          <a:xfrm>
            <a:off x="3714744" y="3429000"/>
            <a:ext cx="2214578" cy="295277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7500990" cy="1143008"/>
          </a:xfrm>
        </p:spPr>
        <p:txBody>
          <a:bodyPr anchor="ctr">
            <a:noAutofit/>
          </a:bodyPr>
          <a:lstStyle/>
          <a:p>
            <a:r>
              <a:rPr lang="ru-RU" sz="3600" b="1" i="1" dirty="0" smtClean="0">
                <a:latin typeface="Times New Roman" pitchFamily="18" charset="0"/>
                <a:cs typeface="Times New Roman" pitchFamily="18" charset="0"/>
              </a:rPr>
              <a:t>Консультативные центры городского округа Саранск</a:t>
            </a: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142844" y="1643050"/>
            <a:ext cx="4214842" cy="4786346"/>
          </a:xfrm>
        </p:spPr>
        <p:txBody>
          <a:bodyPr>
            <a:normAutofit fontScale="92500"/>
          </a:bodyPr>
          <a:lstStyle/>
          <a:p>
            <a:pPr marL="0" algn="just">
              <a:spcBef>
                <a:spcPts val="0"/>
              </a:spcBef>
              <a:buNone/>
            </a:pPr>
            <a:r>
              <a:rPr lang="ru-RU" sz="1900" i="1" dirty="0" smtClean="0">
                <a:latin typeface="Times New Roman" pitchFamily="18" charset="0"/>
                <a:cs typeface="Times New Roman" pitchFamily="18" charset="0"/>
              </a:rPr>
              <a:t>    На базе МАДОУ «Центр развития ребенка – детский сад №6» функционирует семейный клуб «Дорогою добра». </a:t>
            </a:r>
          </a:p>
          <a:p>
            <a:pPr marL="0" algn="just">
              <a:spcBef>
                <a:spcPts val="0"/>
              </a:spcBef>
              <a:buNone/>
            </a:pPr>
            <a:r>
              <a:rPr lang="ru-RU" sz="1900" i="1" dirty="0" smtClean="0">
                <a:latin typeface="Times New Roman" pitchFamily="18" charset="0"/>
                <a:cs typeface="Times New Roman" pitchFamily="18" charset="0"/>
              </a:rPr>
              <a:t>    Цель семейного клуба – содействие в приобретении детьми нравственного духовного опыта, основанного на традициях своего народа и на лучших традициях семейного воспитания; ознакомление детей с историческим прошлым своего края. В рамках функционирования семейного клуба разработан комплекс мероприятий, направленный на приобщение к духовным, нравственным и культурным ценностям (на основе сотрудничества семьи и детского сада)</a:t>
            </a:r>
          </a:p>
          <a:p>
            <a:pPr marL="72000">
              <a:buNone/>
            </a:pPr>
            <a:endParaRPr lang="ru-RU" dirty="0"/>
          </a:p>
        </p:txBody>
      </p:sp>
      <p:pic>
        <p:nvPicPr>
          <p:cNvPr id="1027" name="Picture 3" descr="E:\Конкурс Семья и город растем вместе\Детский сад\6\КЛУБ Молодой семьи\DSC08175.JPG"/>
          <p:cNvPicPr>
            <a:picLocks noChangeAspect="1" noChangeArrowheads="1"/>
          </p:cNvPicPr>
          <p:nvPr/>
        </p:nvPicPr>
        <p:blipFill>
          <a:blip r:embed="rId2" cstate="print"/>
          <a:srcRect/>
          <a:stretch>
            <a:fillRect/>
          </a:stretch>
        </p:blipFill>
        <p:spPr bwMode="auto">
          <a:xfrm>
            <a:off x="5715008" y="1357298"/>
            <a:ext cx="3286148" cy="2325104"/>
          </a:xfrm>
          <a:prstGeom prst="rect">
            <a:avLst/>
          </a:prstGeom>
          <a:noFill/>
        </p:spPr>
      </p:pic>
      <p:pic>
        <p:nvPicPr>
          <p:cNvPr id="1028" name="Picture 4" descr="E:\Конкурс Семья и город растем вместе\Детский сад\6\КЛУБ Молодой семьи\DSC08176.JPG"/>
          <p:cNvPicPr>
            <a:picLocks noChangeAspect="1" noChangeArrowheads="1"/>
          </p:cNvPicPr>
          <p:nvPr/>
        </p:nvPicPr>
        <p:blipFill>
          <a:blip r:embed="rId3" cstate="print"/>
          <a:srcRect/>
          <a:stretch>
            <a:fillRect/>
          </a:stretch>
        </p:blipFill>
        <p:spPr bwMode="auto">
          <a:xfrm>
            <a:off x="4714876" y="3929066"/>
            <a:ext cx="2857519" cy="2143140"/>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2832</Words>
  <Application>Microsoft Office PowerPoint</Application>
  <PresentationFormat>Экран (4:3)</PresentationFormat>
  <Paragraphs>121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Конкурсное Задание №1</vt:lpstr>
      <vt:lpstr>Общественный совет  Администрации городского округа Саранск </vt:lpstr>
      <vt:lpstr>Общественный совет  Администрации городского округа Саранск </vt:lpstr>
      <vt:lpstr>Общественный совет  Администрации городского округа Саранск </vt:lpstr>
      <vt:lpstr>Общественный совет  Администрации городского округа Саранск </vt:lpstr>
      <vt:lpstr>Консультативные центры городского округа Саранск</vt:lpstr>
      <vt:lpstr>Консультативные центры городского округа Саранск</vt:lpstr>
      <vt:lpstr>Консультативные центры городского округа Саранск</vt:lpstr>
      <vt:lpstr>Консультативные центры городского округа Саранск</vt:lpstr>
      <vt:lpstr>Консультативные центры городского округа Саранск</vt:lpstr>
      <vt:lpstr>Консультативные центры городского округа Саранск</vt:lpstr>
      <vt:lpstr>Консультативные центры городского округа Саранск</vt:lpstr>
      <vt:lpstr>«Клуб успешных мам» городского округа Саранск</vt:lpstr>
      <vt:lpstr>«Совет отцов» городского округа Саранск</vt:lpstr>
      <vt:lpstr>«Совет отцов» городского округа Саранск</vt:lpstr>
      <vt:lpstr>«Совет отцов» городского округа Саранск</vt:lpstr>
      <vt:lpstr>«Совет отцов» городского округа Саранск</vt:lpstr>
      <vt:lpstr>«Совет отцов» городского округа Саранск</vt:lpstr>
      <vt:lpstr>«Совет отцов» городского округа Саранск</vt:lpstr>
      <vt:lpstr>«Совет отцов» городского округа Саранск</vt:lpstr>
      <vt:lpstr>Мероприятия, способствующие пропаганде семейных ценностей городского округа Саранск</vt:lpstr>
      <vt:lpstr>Мероприятия, способствующие пропаганде семейных ценностей городского округа Саранск</vt:lpstr>
      <vt:lpstr>Мероприятия, способствующие пропаганде семейных ценностей городского округа Саранск</vt:lpstr>
      <vt:lpstr>Мероприятия, способствующие пропаганде семейных ценностей городского округа Саранск</vt:lpstr>
      <vt:lpstr>Мероприятия, способствующие пропаганде семейных ценностей городского округа Саранск</vt:lpstr>
      <vt:lpstr>Духовно-нравственное воспитание детей дошкольного возраста городского округа Саранск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Departament208</dc:creator>
  <cp:lastModifiedBy>Admin</cp:lastModifiedBy>
  <cp:revision>80</cp:revision>
  <dcterms:created xsi:type="dcterms:W3CDTF">2017-10-16T08:41:12Z</dcterms:created>
  <dcterms:modified xsi:type="dcterms:W3CDTF">2017-10-18T10:29:30Z</dcterms:modified>
</cp:coreProperties>
</file>